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10" r:id="rId1"/>
  </p:sldMasterIdLst>
  <p:notesMasterIdLst>
    <p:notesMasterId r:id="rId25"/>
  </p:notesMasterIdLst>
  <p:sldIdLst>
    <p:sldId id="257" r:id="rId2"/>
    <p:sldId id="280" r:id="rId3"/>
    <p:sldId id="281" r:id="rId4"/>
    <p:sldId id="291" r:id="rId5"/>
    <p:sldId id="294" r:id="rId6"/>
    <p:sldId id="259" r:id="rId7"/>
    <p:sldId id="293" r:id="rId8"/>
    <p:sldId id="261" r:id="rId9"/>
    <p:sldId id="264" r:id="rId10"/>
    <p:sldId id="273" r:id="rId11"/>
    <p:sldId id="286" r:id="rId12"/>
    <p:sldId id="295" r:id="rId13"/>
    <p:sldId id="296" r:id="rId14"/>
    <p:sldId id="297" r:id="rId15"/>
    <p:sldId id="298" r:id="rId16"/>
    <p:sldId id="299" r:id="rId17"/>
    <p:sldId id="302" r:id="rId18"/>
    <p:sldId id="300" r:id="rId19"/>
    <p:sldId id="301" r:id="rId20"/>
    <p:sldId id="303" r:id="rId21"/>
    <p:sldId id="304" r:id="rId22"/>
    <p:sldId id="277" r:id="rId23"/>
    <p:sldId id="263"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DC40FAE-C6E8-4BAC-9703-DD8EA1B8CAA0}">
          <p14:sldIdLst>
            <p14:sldId id="257"/>
            <p14:sldId id="280"/>
            <p14:sldId id="281"/>
            <p14:sldId id="291"/>
            <p14:sldId id="294"/>
            <p14:sldId id="259"/>
            <p14:sldId id="293"/>
            <p14:sldId id="261"/>
          </p14:sldIdLst>
        </p14:section>
        <p14:section name="Untitled Section" id="{3687EAAA-32DE-4403-B79A-3012F417C514}">
          <p14:sldIdLst>
            <p14:sldId id="264"/>
            <p14:sldId id="273"/>
            <p14:sldId id="286"/>
            <p14:sldId id="295"/>
            <p14:sldId id="296"/>
            <p14:sldId id="297"/>
            <p14:sldId id="298"/>
            <p14:sldId id="299"/>
            <p14:sldId id="302"/>
            <p14:sldId id="300"/>
            <p14:sldId id="301"/>
            <p14:sldId id="303"/>
            <p14:sldId id="304"/>
            <p14:sldId id="277"/>
            <p14:sldId id="263"/>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Yeager, Irina" initials="YI" lastIdx="0" clrIdx="0">
    <p:extLst>
      <p:ext uri="{19B8F6BF-5375-455C-9EA6-DF929625EA0E}">
        <p15:presenceInfo xmlns:p15="http://schemas.microsoft.com/office/powerpoint/2012/main" userId="S-1-5-21-2052111302-448539723-1801674531-123876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DE29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22" autoAdjust="0"/>
    <p:restoredTop sz="94660"/>
  </p:normalViewPr>
  <p:slideViewPr>
    <p:cSldViewPr snapToGrid="0">
      <p:cViewPr varScale="1">
        <p:scale>
          <a:sx n="81" d="100"/>
          <a:sy n="81" d="100"/>
        </p:scale>
        <p:origin x="749" y="62"/>
      </p:cViewPr>
      <p:guideLst/>
    </p:cSldViewPr>
  </p:slideViewPr>
  <p:notesTextViewPr>
    <p:cViewPr>
      <p:scale>
        <a:sx n="1" d="1"/>
        <a:sy n="1" d="1"/>
      </p:scale>
      <p:origin x="0" y="0"/>
    </p:cViewPr>
  </p:notesTextViewPr>
  <p:sorterViewPr>
    <p:cViewPr>
      <p:scale>
        <a:sx n="100" d="100"/>
        <a:sy n="100" d="100"/>
      </p:scale>
      <p:origin x="0" y="-2996"/>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commentAuthors" Target="commentAuthor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8E2B75D-2EC5-47C2-9C8C-F32DCE13CF08}" type="datetimeFigureOut">
              <a:rPr lang="en-US" smtClean="0"/>
              <a:t>11/7/2020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8A2E7EB-ADA4-4443-9312-E0FAFEB665D3}" type="slidenum">
              <a:rPr lang="en-US" smtClean="0"/>
              <a:t>‹#›</a:t>
            </a:fld>
            <a:endParaRPr lang="en-US"/>
          </a:p>
        </p:txBody>
      </p:sp>
    </p:spTree>
    <p:extLst>
      <p:ext uri="{BB962C8B-B14F-4D97-AF65-F5344CB8AC3E}">
        <p14:creationId xmlns:p14="http://schemas.microsoft.com/office/powerpoint/2010/main" val="39972994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A2E7EB-ADA4-4443-9312-E0FAFEB665D3}" type="slidenum">
              <a:rPr lang="en-US" smtClean="0"/>
              <a:t>1</a:t>
            </a:fld>
            <a:endParaRPr lang="en-US"/>
          </a:p>
        </p:txBody>
      </p:sp>
    </p:spTree>
    <p:extLst>
      <p:ext uri="{BB962C8B-B14F-4D97-AF65-F5344CB8AC3E}">
        <p14:creationId xmlns:p14="http://schemas.microsoft.com/office/powerpoint/2010/main" val="12156672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A2E7EB-ADA4-4443-9312-E0FAFEB665D3}" type="slidenum">
              <a:rPr lang="en-US" smtClean="0"/>
              <a:t>2</a:t>
            </a:fld>
            <a:endParaRPr lang="en-US"/>
          </a:p>
        </p:txBody>
      </p:sp>
    </p:spTree>
    <p:extLst>
      <p:ext uri="{BB962C8B-B14F-4D97-AF65-F5344CB8AC3E}">
        <p14:creationId xmlns:p14="http://schemas.microsoft.com/office/powerpoint/2010/main" val="26544115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n>
                  <a:solidFill>
                    <a:schemeClr val="bg1">
                      <a:lumMod val="75000"/>
                      <a:lumOff val="25000"/>
                      <a:alpha val="10000"/>
                    </a:schemeClr>
                  </a:solidFill>
                </a:ln>
                <a:effectLst>
                  <a:outerShdw blurRad="9525" dist="25400" dir="14640000" algn="tl" rotWithShape="0">
                    <a:schemeClr val="bg1">
                      <a:alpha val="30000"/>
                    </a:schemeClr>
                  </a:outerShdw>
                </a:effectLst>
              </a:rPr>
              <a:t>Based on the graph, we can see Philadelphia being an outlier.</a:t>
            </a:r>
          </a:p>
          <a:p>
            <a:endParaRPr lang="en-US" dirty="0"/>
          </a:p>
        </p:txBody>
      </p:sp>
      <p:sp>
        <p:nvSpPr>
          <p:cNvPr id="4" name="Slide Number Placeholder 3"/>
          <p:cNvSpPr>
            <a:spLocks noGrp="1"/>
          </p:cNvSpPr>
          <p:nvPr>
            <p:ph type="sldNum" sz="quarter" idx="5"/>
          </p:nvPr>
        </p:nvSpPr>
        <p:spPr/>
        <p:txBody>
          <a:bodyPr/>
          <a:lstStyle/>
          <a:p>
            <a:fld id="{A8A2E7EB-ADA4-4443-9312-E0FAFEB665D3}" type="slidenum">
              <a:rPr lang="en-US" smtClean="0"/>
              <a:t>9</a:t>
            </a:fld>
            <a:endParaRPr lang="en-US"/>
          </a:p>
        </p:txBody>
      </p:sp>
    </p:spTree>
    <p:extLst>
      <p:ext uri="{BB962C8B-B14F-4D97-AF65-F5344CB8AC3E}">
        <p14:creationId xmlns:p14="http://schemas.microsoft.com/office/powerpoint/2010/main" val="30352916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59833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D21C608-9166-4168-9D89-6921C3290C2D}" type="datetimeFigureOut">
              <a:rPr lang="en-US" smtClean="0"/>
              <a:t>11/7/2020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02B7CB-2158-456A-B26C-907D4027A429}" type="slidenum">
              <a:rPr lang="en-US" smtClean="0"/>
              <a:t>‹#›</a:t>
            </a:fld>
            <a:endParaRPr lang="en-US"/>
          </a:p>
        </p:txBody>
      </p:sp>
    </p:spTree>
    <p:extLst>
      <p:ext uri="{BB962C8B-B14F-4D97-AF65-F5344CB8AC3E}">
        <p14:creationId xmlns:p14="http://schemas.microsoft.com/office/powerpoint/2010/main" val="4230625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53762" cy="682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D21C608-9166-4168-9D89-6921C3290C2D}" type="datetimeFigureOut">
              <a:rPr lang="en-US" smtClean="0"/>
              <a:t>11/7/2020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702B7CB-2158-456A-B26C-907D4027A429}" type="slidenum">
              <a:rPr lang="en-US" smtClean="0"/>
              <a:t>‹#›</a:t>
            </a:fld>
            <a:endParaRPr lang="en-US"/>
          </a:p>
        </p:txBody>
      </p:sp>
    </p:spTree>
    <p:extLst>
      <p:ext uri="{BB962C8B-B14F-4D97-AF65-F5344CB8AC3E}">
        <p14:creationId xmlns:p14="http://schemas.microsoft.com/office/powerpoint/2010/main" val="41501583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D21C608-9166-4168-9D89-6921C3290C2D}" type="datetimeFigureOut">
              <a:rPr lang="en-US" smtClean="0"/>
              <a:t>11/7/2020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702B7CB-2158-456A-B26C-907D4027A429}" type="slidenum">
              <a:rPr lang="en-US" smtClean="0"/>
              <a:t>‹#›</a:t>
            </a:fld>
            <a:endParaRPr lang="en-US"/>
          </a:p>
        </p:txBody>
      </p:sp>
    </p:spTree>
    <p:extLst>
      <p:ext uri="{BB962C8B-B14F-4D97-AF65-F5344CB8AC3E}">
        <p14:creationId xmlns:p14="http://schemas.microsoft.com/office/powerpoint/2010/main" val="46515534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D21C608-9166-4168-9D89-6921C3290C2D}" type="datetimeFigureOut">
              <a:rPr lang="en-US" smtClean="0"/>
              <a:t>11/7/2020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702B7CB-2158-456A-B26C-907D4027A429}" type="slidenum">
              <a:rPr lang="en-US" smtClean="0"/>
              <a:t>‹#›</a:t>
            </a:fld>
            <a:endParaRPr lang="en-US"/>
          </a:p>
        </p:txBody>
      </p:sp>
      <p:sp>
        <p:nvSpPr>
          <p:cNvPr id="11" name="TextBox 10"/>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66975685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D21C608-9166-4168-9D89-6921C3290C2D}" type="datetimeFigureOut">
              <a:rPr lang="en-US" smtClean="0"/>
              <a:t>11/7/2020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702B7CB-2158-456A-B26C-907D4027A429}" type="slidenum">
              <a:rPr lang="en-US" smtClean="0"/>
              <a:t>‹#›</a:t>
            </a:fld>
            <a:endParaRPr lang="en-US"/>
          </a:p>
        </p:txBody>
      </p:sp>
    </p:spTree>
    <p:extLst>
      <p:ext uri="{BB962C8B-B14F-4D97-AF65-F5344CB8AC3E}">
        <p14:creationId xmlns:p14="http://schemas.microsoft.com/office/powerpoint/2010/main" val="91826543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D21C608-9166-4168-9D89-6921C3290C2D}" type="datetimeFigureOut">
              <a:rPr lang="en-US" smtClean="0"/>
              <a:t>11/7/2020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702B7CB-2158-456A-B26C-907D4027A429}" type="slidenum">
              <a:rPr lang="en-US" smtClean="0"/>
              <a:t>‹#›</a:t>
            </a:fld>
            <a:endParaRPr lang="en-US"/>
          </a:p>
        </p:txBody>
      </p:sp>
    </p:spTree>
    <p:extLst>
      <p:ext uri="{BB962C8B-B14F-4D97-AF65-F5344CB8AC3E}">
        <p14:creationId xmlns:p14="http://schemas.microsoft.com/office/powerpoint/2010/main" val="417847079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480368"/>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480367"/>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480365"/>
            <a:ext cx="3300984" cy="131083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D21C608-9166-4168-9D89-6921C3290C2D}" type="datetimeFigureOut">
              <a:rPr lang="en-US" smtClean="0"/>
              <a:t>11/7/2020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702B7CB-2158-456A-B26C-907D4027A429}" type="slidenum">
              <a:rPr lang="en-US" smtClean="0"/>
              <a:t>‹#›</a:t>
            </a:fld>
            <a:endParaRPr lang="en-US"/>
          </a:p>
        </p:txBody>
      </p:sp>
    </p:spTree>
    <p:extLst>
      <p:ext uri="{BB962C8B-B14F-4D97-AF65-F5344CB8AC3E}">
        <p14:creationId xmlns:p14="http://schemas.microsoft.com/office/powerpoint/2010/main" val="188999335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D21C608-9166-4168-9D89-6921C3290C2D}" type="datetimeFigureOut">
              <a:rPr lang="en-US" smtClean="0"/>
              <a:t>11/7/2020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02B7CB-2158-456A-B26C-907D4027A429}" type="slidenum">
              <a:rPr lang="en-US" smtClean="0"/>
              <a:t>‹#›</a:t>
            </a:fld>
            <a:endParaRPr lang="en-US"/>
          </a:p>
        </p:txBody>
      </p:sp>
    </p:spTree>
    <p:extLst>
      <p:ext uri="{BB962C8B-B14F-4D97-AF65-F5344CB8AC3E}">
        <p14:creationId xmlns:p14="http://schemas.microsoft.com/office/powerpoint/2010/main" val="151156819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D21C608-9166-4168-9D89-6921C3290C2D}" type="datetimeFigureOut">
              <a:rPr lang="en-US" smtClean="0"/>
              <a:t>11/7/2020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02B7CB-2158-456A-B26C-907D4027A429}" type="slidenum">
              <a:rPr lang="en-US" smtClean="0"/>
              <a:t>‹#›</a:t>
            </a:fld>
            <a:endParaRPr lang="en-US"/>
          </a:p>
        </p:txBody>
      </p:sp>
    </p:spTree>
    <p:extLst>
      <p:ext uri="{BB962C8B-B14F-4D97-AF65-F5344CB8AC3E}">
        <p14:creationId xmlns:p14="http://schemas.microsoft.com/office/powerpoint/2010/main" val="27722810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D21C608-9166-4168-9D89-6921C3290C2D}" type="datetimeFigureOut">
              <a:rPr lang="en-US" smtClean="0"/>
              <a:t>11/7/2020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02B7CB-2158-456A-B26C-907D4027A429}" type="slidenum">
              <a:rPr lang="en-US" smtClean="0"/>
              <a:t>‹#›</a:t>
            </a:fld>
            <a:endParaRPr lang="en-US"/>
          </a:p>
        </p:txBody>
      </p:sp>
    </p:spTree>
    <p:extLst>
      <p:ext uri="{BB962C8B-B14F-4D97-AF65-F5344CB8AC3E}">
        <p14:creationId xmlns:p14="http://schemas.microsoft.com/office/powerpoint/2010/main" val="23883050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589879"/>
            <a:ext cx="9590550" cy="150705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D21C608-9166-4168-9D89-6921C3290C2D}" type="datetimeFigureOut">
              <a:rPr lang="en-US" smtClean="0"/>
              <a:t>11/7/2020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02B7CB-2158-456A-B26C-907D4027A429}" type="slidenum">
              <a:rPr lang="en-US" smtClean="0"/>
              <a:t>‹#›</a:t>
            </a:fld>
            <a:endParaRPr lang="en-US"/>
          </a:p>
        </p:txBody>
      </p:sp>
    </p:spTree>
    <p:extLst>
      <p:ext uri="{BB962C8B-B14F-4D97-AF65-F5344CB8AC3E}">
        <p14:creationId xmlns:p14="http://schemas.microsoft.com/office/powerpoint/2010/main" val="14135865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1732449"/>
            <a:ext cx="5060497" cy="4058750"/>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2892" y="1732449"/>
            <a:ext cx="5064665" cy="405875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D21C608-9166-4168-9D89-6921C3290C2D}" type="datetimeFigureOut">
              <a:rPr lang="en-US" smtClean="0"/>
              <a:t>11/7/2020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702B7CB-2158-456A-B26C-907D4027A429}" type="slidenum">
              <a:rPr lang="en-US" smtClean="0"/>
              <a:t>‹#›</a:t>
            </a:fld>
            <a:endParaRPr lang="en-US"/>
          </a:p>
        </p:txBody>
      </p:sp>
    </p:spTree>
    <p:extLst>
      <p:ext uri="{BB962C8B-B14F-4D97-AF65-F5344CB8AC3E}">
        <p14:creationId xmlns:p14="http://schemas.microsoft.com/office/powerpoint/2010/main" val="12369793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89072" cy="4148769"/>
          </a:xfrm>
          <a:prstGeom prst="rect">
            <a:avLst/>
          </a:prstGeom>
        </p:spPr>
      </p:pic>
      <p:pic>
        <p:nvPicPr>
          <p:cNvPr id="21" name="Picture 20"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8485" y="1734506"/>
            <a:ext cx="5089072" cy="4148769"/>
          </a:xfrm>
          <a:prstGeom prst="rect">
            <a:avLst/>
          </a:prstGeom>
        </p:spPr>
      </p:pic>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05872" y="1835254"/>
            <a:ext cx="4876344" cy="54488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05872" y="2380137"/>
            <a:ext cx="4876344"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94967" y="1835254"/>
            <a:ext cx="4895330" cy="544883"/>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94967" y="2380137"/>
            <a:ext cx="4895330"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D21C608-9166-4168-9D89-6921C3290C2D}" type="datetimeFigureOut">
              <a:rPr lang="en-US" smtClean="0"/>
              <a:t>11/7/2020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702B7CB-2158-456A-B26C-907D4027A429}" type="slidenum">
              <a:rPr lang="en-US" smtClean="0"/>
              <a:t>‹#›</a:t>
            </a:fld>
            <a:endParaRPr lang="en-US"/>
          </a:p>
        </p:txBody>
      </p:sp>
    </p:spTree>
    <p:extLst>
      <p:ext uri="{BB962C8B-B14F-4D97-AF65-F5344CB8AC3E}">
        <p14:creationId xmlns:p14="http://schemas.microsoft.com/office/powerpoint/2010/main" val="30141623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D21C608-9166-4168-9D89-6921C3290C2D}" type="datetimeFigureOut">
              <a:rPr lang="en-US" smtClean="0"/>
              <a:t>11/7/2020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702B7CB-2158-456A-B26C-907D4027A429}" type="slidenum">
              <a:rPr lang="en-US" smtClean="0"/>
              <a:t>‹#›</a:t>
            </a:fld>
            <a:endParaRPr lang="en-US"/>
          </a:p>
        </p:txBody>
      </p:sp>
    </p:spTree>
    <p:extLst>
      <p:ext uri="{BB962C8B-B14F-4D97-AF65-F5344CB8AC3E}">
        <p14:creationId xmlns:p14="http://schemas.microsoft.com/office/powerpoint/2010/main" val="5439766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D21C608-9166-4168-9D89-6921C3290C2D}" type="datetimeFigureOut">
              <a:rPr lang="en-US" smtClean="0"/>
              <a:t>11/7/2020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702B7CB-2158-456A-B26C-907D4027A429}" type="slidenum">
              <a:rPr lang="en-US" smtClean="0"/>
              <a:t>‹#›</a:t>
            </a:fld>
            <a:endParaRPr lang="en-US"/>
          </a:p>
        </p:txBody>
      </p:sp>
    </p:spTree>
    <p:extLst>
      <p:ext uri="{BB962C8B-B14F-4D97-AF65-F5344CB8AC3E}">
        <p14:creationId xmlns:p14="http://schemas.microsoft.com/office/powerpoint/2010/main" val="32214132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1816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431518"/>
            <a:ext cx="3706889" cy="3359681"/>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D21C608-9166-4168-9D89-6921C3290C2D}" type="datetimeFigureOut">
              <a:rPr lang="en-US" smtClean="0"/>
              <a:t>11/7/2020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702B7CB-2158-456A-B26C-907D4027A429}" type="slidenum">
              <a:rPr lang="en-US" smtClean="0"/>
              <a:t>‹#›</a:t>
            </a:fld>
            <a:endParaRPr lang="en-US"/>
          </a:p>
        </p:txBody>
      </p:sp>
    </p:spTree>
    <p:extLst>
      <p:ext uri="{BB962C8B-B14F-4D97-AF65-F5344CB8AC3E}">
        <p14:creationId xmlns:p14="http://schemas.microsoft.com/office/powerpoint/2010/main" val="5509313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609923"/>
            <a:ext cx="5934949" cy="1829338"/>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913795" y="2439261"/>
            <a:ext cx="5934949" cy="337613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D21C608-9166-4168-9D89-6921C3290C2D}" type="datetimeFigureOut">
              <a:rPr lang="en-US" smtClean="0"/>
              <a:t>11/7/2020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702B7CB-2158-456A-B26C-907D4027A429}" type="slidenum">
              <a:rPr lang="en-US" smtClean="0"/>
              <a:t>‹#›</a:t>
            </a:fld>
            <a:endParaRPr lang="en-US"/>
          </a:p>
        </p:txBody>
      </p:sp>
    </p:spTree>
    <p:extLst>
      <p:ext uri="{BB962C8B-B14F-4D97-AF65-F5344CB8AC3E}">
        <p14:creationId xmlns:p14="http://schemas.microsoft.com/office/powerpoint/2010/main" val="25029203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1732449"/>
            <a:ext cx="10353762"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3EF739B1-A5AA-4297-99EB-0443F72C3146}" type="datetimeFigureOut">
              <a:rPr lang="en-US" smtClean="0"/>
              <a:t>11/7/2020</a:t>
            </a:fld>
            <a:endParaRPr lang="en-US"/>
          </a:p>
        </p:txBody>
      </p:sp>
      <p:sp>
        <p:nvSpPr>
          <p:cNvPr id="5" name="Footer Placeholder 4"/>
          <p:cNvSpPr>
            <a:spLocks noGrp="1"/>
          </p:cNvSpPr>
          <p:nvPr>
            <p:ph type="ftr" sz="quarter" idx="3"/>
          </p:nvPr>
        </p:nvSpPr>
        <p:spPr>
          <a:xfrm>
            <a:off x="913795" y="5883275"/>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endParaRPr lang="en-US"/>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D6FDE558-487B-433F-805C-810381331531}" type="slidenum">
              <a:rPr lang="en-US" smtClean="0"/>
              <a:t>‹#›</a:t>
            </a:fld>
            <a:endParaRPr lang="en-US"/>
          </a:p>
        </p:txBody>
      </p:sp>
    </p:spTree>
    <p:extLst>
      <p:ext uri="{BB962C8B-B14F-4D97-AF65-F5344CB8AC3E}">
        <p14:creationId xmlns:p14="http://schemas.microsoft.com/office/powerpoint/2010/main" val="1162663369"/>
      </p:ext>
    </p:extLst>
  </p:cSld>
  <p:clrMap bg1="dk1" tx1="lt1" bg2="dk2" tx2="lt2" accent1="accent1" accent2="accent2" accent3="accent3" accent4="accent4" accent5="accent5" accent6="accent6" hlink="hlink" folHlink="folHlink"/>
  <p:sldLayoutIdLst>
    <p:sldLayoutId id="2147483811" r:id="rId1"/>
    <p:sldLayoutId id="2147483812" r:id="rId2"/>
    <p:sldLayoutId id="2147483813" r:id="rId3"/>
    <p:sldLayoutId id="2147483814" r:id="rId4"/>
    <p:sldLayoutId id="2147483815" r:id="rId5"/>
    <p:sldLayoutId id="2147483816" r:id="rId6"/>
    <p:sldLayoutId id="2147483817" r:id="rId7"/>
    <p:sldLayoutId id="2147483818" r:id="rId8"/>
    <p:sldLayoutId id="2147483819" r:id="rId9"/>
    <p:sldLayoutId id="2147483820" r:id="rId10"/>
    <p:sldLayoutId id="2147483821" r:id="rId11"/>
    <p:sldLayoutId id="2147483822" r:id="rId12"/>
    <p:sldLayoutId id="2147483823" r:id="rId13"/>
    <p:sldLayoutId id="2147483824" r:id="rId14"/>
    <p:sldLayoutId id="2147483825" r:id="rId15"/>
    <p:sldLayoutId id="2147483826" r:id="rId16"/>
    <p:sldLayoutId id="2147483827" r:id="rId17"/>
  </p:sldLayoutIdLst>
  <p:txStyles>
    <p:title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jpe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9.emf"/></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hyperlink" Target="https://github.com/nytimes/covid-19-data" TargetMode="External"/><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www.google.com/covid19/mobility/" TargetMode="External"/><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E892714-7B2A-4766-9C8F-CE3E5CA3D2CA}"/>
              </a:ext>
            </a:extLst>
          </p:cNvPr>
          <p:cNvSpPr txBox="1"/>
          <p:nvPr/>
        </p:nvSpPr>
        <p:spPr>
          <a:xfrm rot="10800000" flipV="1">
            <a:off x="2697862" y="5872426"/>
            <a:ext cx="7474837" cy="369332"/>
          </a:xfrm>
          <a:prstGeom prst="rect">
            <a:avLst/>
          </a:prstGeom>
          <a:noFill/>
        </p:spPr>
        <p:txBody>
          <a:bodyPr wrap="square" rtlCol="0">
            <a:spAutoFit/>
          </a:bodyPr>
          <a:lstStyle/>
          <a:p>
            <a:r>
              <a:rPr lang="en-US" b="1" dirty="0">
                <a:solidFill>
                  <a:srgbClr val="EDE29D"/>
                </a:solidFill>
                <a:latin typeface="Arial Black" panose="020B0A04020102020204" pitchFamily="34" charset="0"/>
              </a:rPr>
              <a:t>Presented by </a:t>
            </a:r>
            <a:r>
              <a:rPr lang="en-US" b="1" dirty="0">
                <a:solidFill>
                  <a:srgbClr val="EDE29D"/>
                </a:solidFill>
                <a:latin typeface="Arial Black" panose="020B0A04020102020204" pitchFamily="34" charset="0"/>
                <a:cs typeface="Times New Roman" panose="02020603050405020304" pitchFamily="18" charset="0"/>
              </a:rPr>
              <a:t>Galliano</a:t>
            </a:r>
            <a:r>
              <a:rPr lang="en-US" b="1" dirty="0">
                <a:solidFill>
                  <a:srgbClr val="EDE29D"/>
                </a:solidFill>
                <a:latin typeface="Arial Black" panose="020B0A04020102020204" pitchFamily="34" charset="0"/>
              </a:rPr>
              <a:t>, Johnson, Regina, Sun, Yeager </a:t>
            </a:r>
          </a:p>
        </p:txBody>
      </p:sp>
      <p:pic>
        <p:nvPicPr>
          <p:cNvPr id="2050" name="Picture 2" descr="Key insights: COVID-19 and Mobility">
            <a:extLst>
              <a:ext uri="{FF2B5EF4-FFF2-40B4-BE49-F238E27FC236}">
                <a16:creationId xmlns:a16="http://schemas.microsoft.com/office/drawing/2014/main" id="{5AC3EB17-4B38-46D4-BC0B-8BA74AA49AF5}"/>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048" y="-12621"/>
            <a:ext cx="12188952" cy="5236374"/>
          </a:xfrm>
          <a:prstGeom prst="rect">
            <a:avLst/>
          </a:prstGeom>
          <a:extLst>
            <a:ext uri="{909E8E84-426E-40DD-AFC4-6F175D3DCCD1}">
              <a14:hiddenFill xmlns:a14="http://schemas.microsoft.com/office/drawing/2010/main">
                <a:solidFill>
                  <a:srgbClr val="FFFFFF"/>
                </a:solidFill>
              </a14:hiddenFill>
            </a:ext>
          </a:extLst>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32563534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24F7045-1B8B-4422-9330-0BC8BF6065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ED0B3BD-E968-4364-878A-47D3A6AEF0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B3DFB91E-289F-462D-9281-701F0F51957E}"/>
              </a:ext>
            </a:extLst>
          </p:cNvPr>
          <p:cNvPicPr>
            <a:picLocks noChangeAspect="1"/>
          </p:cNvPicPr>
          <p:nvPr/>
        </p:nvPicPr>
        <p:blipFill rotWithShape="1">
          <a:blip r:embed="rId3"/>
          <a:srcRect l="1553" r="1555" b="1"/>
          <a:stretch/>
        </p:blipFill>
        <p:spPr>
          <a:xfrm>
            <a:off x="643467" y="643467"/>
            <a:ext cx="10905066" cy="5571066"/>
          </a:xfrm>
          <a:prstGeom prst="rect">
            <a:avLst/>
          </a:prstGeom>
        </p:spPr>
      </p:pic>
      <p:sp>
        <p:nvSpPr>
          <p:cNvPr id="12" name="Rectangle 11">
            <a:extLst>
              <a:ext uri="{FF2B5EF4-FFF2-40B4-BE49-F238E27FC236}">
                <a16:creationId xmlns:a16="http://schemas.microsoft.com/office/drawing/2014/main" id="{C8E5BCBF-E5D0-444B-A584-4A5FF79F9D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3347" y="482600"/>
            <a:ext cx="11240496" cy="5892800"/>
          </a:xfrm>
          <a:prstGeom prst="rect">
            <a:avLst/>
          </a:prstGeom>
          <a:noFill/>
          <a:ln w="190500">
            <a:solidFill>
              <a:schemeClr val="tx1">
                <a:alpha val="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952548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C56FD3A-4F39-4752-AC00-DB25CCA4ED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3347" y="482600"/>
            <a:ext cx="11240496" cy="5892800"/>
          </a:xfrm>
          <a:prstGeom prst="rect">
            <a:avLst/>
          </a:prstGeom>
          <a:noFill/>
          <a:ln w="190500">
            <a:solidFill>
              <a:schemeClr val="tx1">
                <a:alpha val="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72527DF-A25C-46B4-A5D9-BBE2E310A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3347" y="482600"/>
            <a:ext cx="11240496" cy="58928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82963478-5E0A-454F-8AD0-2F036082E341}"/>
              </a:ext>
            </a:extLst>
          </p:cNvPr>
          <p:cNvPicPr>
            <a:picLocks noChangeAspect="1"/>
          </p:cNvPicPr>
          <p:nvPr/>
        </p:nvPicPr>
        <p:blipFill rotWithShape="1">
          <a:blip r:embed="rId3"/>
          <a:srcRect l="2100" r="1008" b="1"/>
          <a:stretch/>
        </p:blipFill>
        <p:spPr>
          <a:xfrm>
            <a:off x="643467" y="643467"/>
            <a:ext cx="10905066" cy="5571066"/>
          </a:xfrm>
          <a:prstGeom prst="rect">
            <a:avLst/>
          </a:prstGeom>
        </p:spPr>
      </p:pic>
    </p:spTree>
    <p:extLst>
      <p:ext uri="{BB962C8B-B14F-4D97-AF65-F5344CB8AC3E}">
        <p14:creationId xmlns:p14="http://schemas.microsoft.com/office/powerpoint/2010/main" val="33817190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24F7045-1B8B-4422-9330-0BC8BF6065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7ED0B3BD-E968-4364-878A-47D3A6AEF0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DA4236EB-5FFB-4104-B73A-DCE4AA575DFB}"/>
              </a:ext>
            </a:extLst>
          </p:cNvPr>
          <p:cNvPicPr>
            <a:picLocks noChangeAspect="1"/>
          </p:cNvPicPr>
          <p:nvPr/>
        </p:nvPicPr>
        <p:blipFill>
          <a:blip r:embed="rId3"/>
          <a:stretch>
            <a:fillRect/>
          </a:stretch>
        </p:blipFill>
        <p:spPr>
          <a:xfrm>
            <a:off x="643467" y="729997"/>
            <a:ext cx="10905066" cy="5398006"/>
          </a:xfrm>
          <a:prstGeom prst="rect">
            <a:avLst/>
          </a:prstGeom>
        </p:spPr>
      </p:pic>
      <p:sp>
        <p:nvSpPr>
          <p:cNvPr id="11" name="Rectangle 10">
            <a:extLst>
              <a:ext uri="{FF2B5EF4-FFF2-40B4-BE49-F238E27FC236}">
                <a16:creationId xmlns:a16="http://schemas.microsoft.com/office/drawing/2014/main" id="{C8E5BCBF-E5D0-444B-A584-4A5FF79F9D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3347" y="482600"/>
            <a:ext cx="11240496" cy="5892800"/>
          </a:xfrm>
          <a:prstGeom prst="rect">
            <a:avLst/>
          </a:prstGeom>
          <a:noFill/>
          <a:ln w="190500">
            <a:solidFill>
              <a:schemeClr val="tx1">
                <a:alpha val="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067288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24F7045-1B8B-4422-9330-0BC8BF6065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7ED0B3BD-E968-4364-878A-47D3A6AEF0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FB489293-55B3-4AF7-B805-17A160624534}"/>
              </a:ext>
            </a:extLst>
          </p:cNvPr>
          <p:cNvPicPr>
            <a:picLocks noChangeAspect="1"/>
          </p:cNvPicPr>
          <p:nvPr/>
        </p:nvPicPr>
        <p:blipFill rotWithShape="1">
          <a:blip r:embed="rId3"/>
          <a:srcRect t="449" r="1" b="3062"/>
          <a:stretch/>
        </p:blipFill>
        <p:spPr>
          <a:xfrm>
            <a:off x="643467" y="824732"/>
            <a:ext cx="10905066" cy="5208535"/>
          </a:xfrm>
          <a:prstGeom prst="rect">
            <a:avLst/>
          </a:prstGeom>
        </p:spPr>
      </p:pic>
      <p:sp>
        <p:nvSpPr>
          <p:cNvPr id="11" name="Rectangle 10">
            <a:extLst>
              <a:ext uri="{FF2B5EF4-FFF2-40B4-BE49-F238E27FC236}">
                <a16:creationId xmlns:a16="http://schemas.microsoft.com/office/drawing/2014/main" id="{C8E5BCBF-E5D0-444B-A584-4A5FF79F9D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3347" y="482600"/>
            <a:ext cx="11240496" cy="5892800"/>
          </a:xfrm>
          <a:prstGeom prst="rect">
            <a:avLst/>
          </a:prstGeom>
          <a:noFill/>
          <a:ln w="190500">
            <a:solidFill>
              <a:schemeClr val="tx1">
                <a:alpha val="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559150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24F7045-1B8B-4422-9330-0BC8BF6065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7ED0B3BD-E968-4364-878A-47D3A6AEF0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49803242-EA1C-4C9A-81C2-967B176F5F25}"/>
              </a:ext>
            </a:extLst>
          </p:cNvPr>
          <p:cNvPicPr>
            <a:picLocks noChangeAspect="1"/>
          </p:cNvPicPr>
          <p:nvPr/>
        </p:nvPicPr>
        <p:blipFill rotWithShape="1">
          <a:blip r:embed="rId3"/>
          <a:srcRect t="37" r="1" b="2901"/>
          <a:stretch/>
        </p:blipFill>
        <p:spPr>
          <a:xfrm rot="21600000">
            <a:off x="643467" y="809267"/>
            <a:ext cx="10905066" cy="5239466"/>
          </a:xfrm>
          <a:prstGeom prst="rect">
            <a:avLst/>
          </a:prstGeom>
        </p:spPr>
      </p:pic>
      <p:sp>
        <p:nvSpPr>
          <p:cNvPr id="11" name="Rectangle 10">
            <a:extLst>
              <a:ext uri="{FF2B5EF4-FFF2-40B4-BE49-F238E27FC236}">
                <a16:creationId xmlns:a16="http://schemas.microsoft.com/office/drawing/2014/main" id="{C8E5BCBF-E5D0-444B-A584-4A5FF79F9D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3347" y="482600"/>
            <a:ext cx="11240496" cy="5892800"/>
          </a:xfrm>
          <a:prstGeom prst="rect">
            <a:avLst/>
          </a:prstGeom>
          <a:noFill/>
          <a:ln w="190500">
            <a:solidFill>
              <a:schemeClr val="tx1">
                <a:alpha val="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02892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24F7045-1B8B-4422-9330-0BC8BF6065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7ED0B3BD-E968-4364-878A-47D3A6AEF0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73C39C22-111F-47C3-9322-019F2822E554}"/>
              </a:ext>
            </a:extLst>
          </p:cNvPr>
          <p:cNvPicPr>
            <a:picLocks noChangeAspect="1"/>
          </p:cNvPicPr>
          <p:nvPr/>
        </p:nvPicPr>
        <p:blipFill>
          <a:blip r:embed="rId3"/>
          <a:stretch>
            <a:fillRect/>
          </a:stretch>
        </p:blipFill>
        <p:spPr>
          <a:xfrm>
            <a:off x="643467" y="716364"/>
            <a:ext cx="10905066" cy="5425271"/>
          </a:xfrm>
          <a:prstGeom prst="rect">
            <a:avLst/>
          </a:prstGeom>
        </p:spPr>
      </p:pic>
      <p:sp>
        <p:nvSpPr>
          <p:cNvPr id="11" name="Rectangle 10">
            <a:extLst>
              <a:ext uri="{FF2B5EF4-FFF2-40B4-BE49-F238E27FC236}">
                <a16:creationId xmlns:a16="http://schemas.microsoft.com/office/drawing/2014/main" id="{C8E5BCBF-E5D0-444B-A584-4A5FF79F9D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3347" y="482600"/>
            <a:ext cx="11240496" cy="5892800"/>
          </a:xfrm>
          <a:prstGeom prst="rect">
            <a:avLst/>
          </a:prstGeom>
          <a:noFill/>
          <a:ln w="190500">
            <a:solidFill>
              <a:schemeClr val="tx1">
                <a:alpha val="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430811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530CA4D-4178-4A78-86F7-418C99BB4374}"/>
              </a:ext>
            </a:extLst>
          </p:cNvPr>
          <p:cNvPicPr>
            <a:picLocks noChangeAspect="1"/>
          </p:cNvPicPr>
          <p:nvPr/>
        </p:nvPicPr>
        <p:blipFill rotWithShape="1">
          <a:blip r:embed="rId2"/>
          <a:srcRect r="1" b="1282"/>
          <a:stretch/>
        </p:blipFill>
        <p:spPr>
          <a:xfrm>
            <a:off x="515655" y="599554"/>
            <a:ext cx="11160689" cy="5394968"/>
          </a:xfrm>
          <a:prstGeom prst="rect">
            <a:avLst/>
          </a:prstGeom>
          <a:solidFill>
            <a:schemeClr val="tx1"/>
          </a:solidFill>
          <a:ln>
            <a:noFill/>
          </a:ln>
        </p:spPr>
      </p:pic>
      <p:pic>
        <p:nvPicPr>
          <p:cNvPr id="6" name="Picture 5">
            <a:extLst>
              <a:ext uri="{FF2B5EF4-FFF2-40B4-BE49-F238E27FC236}">
                <a16:creationId xmlns:a16="http://schemas.microsoft.com/office/drawing/2014/main" id="{B6C2DE61-E2A1-43E6-BB38-764102D35712}"/>
              </a:ext>
            </a:extLst>
          </p:cNvPr>
          <p:cNvPicPr>
            <a:picLocks noChangeAspect="1"/>
          </p:cNvPicPr>
          <p:nvPr/>
        </p:nvPicPr>
        <p:blipFill>
          <a:blip r:embed="rId3"/>
          <a:stretch>
            <a:fillRect/>
          </a:stretch>
        </p:blipFill>
        <p:spPr>
          <a:xfrm>
            <a:off x="-1451502" y="6022706"/>
            <a:ext cx="7547502" cy="341406"/>
          </a:xfrm>
          <a:prstGeom prst="rect">
            <a:avLst/>
          </a:prstGeom>
        </p:spPr>
      </p:pic>
    </p:spTree>
    <p:extLst>
      <p:ext uri="{BB962C8B-B14F-4D97-AF65-F5344CB8AC3E}">
        <p14:creationId xmlns:p14="http://schemas.microsoft.com/office/powerpoint/2010/main" val="99656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3797CA-51AE-4245-A8B2-F5D0180522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3347" y="482600"/>
            <a:ext cx="11240496" cy="5892800"/>
          </a:xfrm>
          <a:prstGeom prst="rect">
            <a:avLst/>
          </a:prstGeom>
          <a:noFill/>
          <a:ln w="190500">
            <a:solidFill>
              <a:schemeClr val="tx1">
                <a:alpha val="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45D13CF6-CAE0-4A88-A734-2A3DBFE89D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3347" y="482600"/>
            <a:ext cx="11240496" cy="58928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502462AB-580B-4321-9952-6C59F1A24D64}"/>
              </a:ext>
            </a:extLst>
          </p:cNvPr>
          <p:cNvPicPr>
            <a:picLocks noChangeAspect="1"/>
          </p:cNvPicPr>
          <p:nvPr/>
        </p:nvPicPr>
        <p:blipFill rotWithShape="1">
          <a:blip r:embed="rId3"/>
          <a:srcRect r="1" b="1282"/>
          <a:stretch/>
        </p:blipFill>
        <p:spPr>
          <a:xfrm>
            <a:off x="1245816" y="1336466"/>
            <a:ext cx="9715557" cy="3486055"/>
          </a:xfrm>
          <a:prstGeom prst="rect">
            <a:avLst/>
          </a:prstGeom>
        </p:spPr>
      </p:pic>
      <p:pic>
        <p:nvPicPr>
          <p:cNvPr id="3" name="Picture 2">
            <a:extLst>
              <a:ext uri="{FF2B5EF4-FFF2-40B4-BE49-F238E27FC236}">
                <a16:creationId xmlns:a16="http://schemas.microsoft.com/office/drawing/2014/main" id="{B45016A0-33FA-4A48-AC54-18413AEC722A}"/>
              </a:ext>
            </a:extLst>
          </p:cNvPr>
          <p:cNvPicPr>
            <a:picLocks noChangeAspect="1"/>
          </p:cNvPicPr>
          <p:nvPr/>
        </p:nvPicPr>
        <p:blipFill>
          <a:blip r:embed="rId4"/>
          <a:stretch>
            <a:fillRect/>
          </a:stretch>
        </p:blipFill>
        <p:spPr>
          <a:xfrm>
            <a:off x="1278010" y="5319870"/>
            <a:ext cx="5372099" cy="326797"/>
          </a:xfrm>
          <a:prstGeom prst="rect">
            <a:avLst/>
          </a:prstGeom>
        </p:spPr>
      </p:pic>
    </p:spTree>
    <p:extLst>
      <p:ext uri="{BB962C8B-B14F-4D97-AF65-F5344CB8AC3E}">
        <p14:creationId xmlns:p14="http://schemas.microsoft.com/office/powerpoint/2010/main" val="38184412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DD23011-9285-4188-871C-5C6C4A1C47F4}"/>
              </a:ext>
            </a:extLst>
          </p:cNvPr>
          <p:cNvPicPr>
            <a:picLocks noChangeAspect="1"/>
          </p:cNvPicPr>
          <p:nvPr/>
        </p:nvPicPr>
        <p:blipFill rotWithShape="1">
          <a:blip r:embed="rId2"/>
          <a:srcRect r="1" b="7158"/>
          <a:stretch/>
        </p:blipFill>
        <p:spPr>
          <a:xfrm>
            <a:off x="627814" y="312285"/>
            <a:ext cx="10795923" cy="4773282"/>
          </a:xfrm>
          <a:prstGeom prst="rect">
            <a:avLst/>
          </a:prstGeom>
          <a:solidFill>
            <a:schemeClr val="tx1"/>
          </a:solidFill>
        </p:spPr>
      </p:pic>
      <p:sp>
        <p:nvSpPr>
          <p:cNvPr id="4" name="Rectangle 3">
            <a:extLst>
              <a:ext uri="{FF2B5EF4-FFF2-40B4-BE49-F238E27FC236}">
                <a16:creationId xmlns:a16="http://schemas.microsoft.com/office/drawing/2014/main" id="{6BE8250F-238A-4ED6-B129-B96878DB4E7D}"/>
              </a:ext>
            </a:extLst>
          </p:cNvPr>
          <p:cNvSpPr/>
          <p:nvPr/>
        </p:nvSpPr>
        <p:spPr>
          <a:xfrm>
            <a:off x="627814" y="5469895"/>
            <a:ext cx="4823756" cy="276999"/>
          </a:xfrm>
          <a:prstGeom prst="rect">
            <a:avLst/>
          </a:prstGeom>
          <a:solidFill>
            <a:schemeClr val="tx1"/>
          </a:solidFill>
        </p:spPr>
        <p:txBody>
          <a:bodyPr wrap="none">
            <a:spAutoFit/>
          </a:bodyPr>
          <a:lstStyle/>
          <a:p>
            <a:pPr marL="171450" lvl="0" indent="-171450" eaLnBrk="0" fontAlgn="base" hangingPunct="0">
              <a:spcBef>
                <a:spcPct val="0"/>
              </a:spcBef>
              <a:spcAft>
                <a:spcPct val="0"/>
              </a:spcAft>
              <a:buFont typeface="Arial" panose="020B0604020202020204" pitchFamily="34" charset="0"/>
              <a:buChar char="•"/>
            </a:pPr>
            <a:r>
              <a:rPr lang="en-US" altLang="en-US" sz="1200" dirty="0">
                <a:solidFill>
                  <a:srgbClr val="000000"/>
                </a:solidFill>
                <a:latin typeface="Quire Sans" panose="020B0502040400020003" pitchFamily="34" charset="0"/>
                <a:ea typeface="Calibri" panose="020F0502020204030204" pitchFamily="34" charset="0"/>
                <a:cs typeface="Quire Sans" panose="020B0502040400020003" pitchFamily="34" charset="0"/>
              </a:rPr>
              <a:t>The </a:t>
            </a:r>
            <a:r>
              <a:rPr lang="en-US" altLang="en-US" sz="1200" dirty="0" err="1">
                <a:solidFill>
                  <a:srgbClr val="000000"/>
                </a:solidFill>
                <a:latin typeface="Quire Sans" panose="020B0502040400020003" pitchFamily="34" charset="0"/>
                <a:ea typeface="Calibri" panose="020F0502020204030204" pitchFamily="34" charset="0"/>
                <a:cs typeface="Quire Sans" panose="020B0502040400020003" pitchFamily="34" charset="0"/>
              </a:rPr>
              <a:t>r-value</a:t>
            </a:r>
            <a:r>
              <a:rPr lang="en-US" altLang="en-US" sz="1200" dirty="0">
                <a:solidFill>
                  <a:srgbClr val="000000"/>
                </a:solidFill>
                <a:latin typeface="Quire Sans" panose="020B0502040400020003" pitchFamily="34" charset="0"/>
                <a:ea typeface="Calibri" panose="020F0502020204030204" pitchFamily="34" charset="0"/>
                <a:cs typeface="Quire Sans" panose="020B0502040400020003" pitchFamily="34" charset="0"/>
              </a:rPr>
              <a:t> is: 0.1529158702472844&lt;Figure size 432x288 with 0 Axes </a:t>
            </a:r>
          </a:p>
        </p:txBody>
      </p:sp>
    </p:spTree>
    <p:extLst>
      <p:ext uri="{BB962C8B-B14F-4D97-AF65-F5344CB8AC3E}">
        <p14:creationId xmlns:p14="http://schemas.microsoft.com/office/powerpoint/2010/main" val="21253732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24F7045-1B8B-4422-9330-0BC8BF6065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ED0B3BD-E968-4364-878A-47D3A6AEF0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Chart, line chart&#10;&#10;Description automatically generated">
            <a:extLst>
              <a:ext uri="{FF2B5EF4-FFF2-40B4-BE49-F238E27FC236}">
                <a16:creationId xmlns:a16="http://schemas.microsoft.com/office/drawing/2014/main" id="{9AACF95A-D359-40AA-A4F1-028F5D158279}"/>
              </a:ext>
            </a:extLst>
          </p:cNvPr>
          <p:cNvPicPr>
            <a:picLocks noChangeAspect="1"/>
          </p:cNvPicPr>
          <p:nvPr/>
        </p:nvPicPr>
        <p:blipFill>
          <a:blip r:embed="rId3"/>
          <a:stretch>
            <a:fillRect/>
          </a:stretch>
        </p:blipFill>
        <p:spPr>
          <a:xfrm>
            <a:off x="713327" y="643467"/>
            <a:ext cx="10765346" cy="5571066"/>
          </a:xfrm>
          <a:prstGeom prst="rect">
            <a:avLst/>
          </a:prstGeom>
        </p:spPr>
      </p:pic>
      <p:sp>
        <p:nvSpPr>
          <p:cNvPr id="14" name="Rectangle 13">
            <a:extLst>
              <a:ext uri="{FF2B5EF4-FFF2-40B4-BE49-F238E27FC236}">
                <a16:creationId xmlns:a16="http://schemas.microsoft.com/office/drawing/2014/main" id="{C8E5BCBF-E5D0-444B-A584-4A5FF79F9D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3347" y="482600"/>
            <a:ext cx="11240496" cy="5892800"/>
          </a:xfrm>
          <a:prstGeom prst="rect">
            <a:avLst/>
          </a:prstGeom>
          <a:noFill/>
          <a:ln w="190500">
            <a:solidFill>
              <a:schemeClr val="tx1">
                <a:alpha val="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853173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useBgFill="1">
        <p:nvSpPr>
          <p:cNvPr id="12" name="Rectangle 14">
            <a:extLst>
              <a:ext uri="{FF2B5EF4-FFF2-40B4-BE49-F238E27FC236}">
                <a16:creationId xmlns:a16="http://schemas.microsoft.com/office/drawing/2014/main" id="{69652D62-ECFB-408E-ABE6-155A644F43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6">
            <a:extLst>
              <a:ext uri="{FF2B5EF4-FFF2-40B4-BE49-F238E27FC236}">
                <a16:creationId xmlns:a16="http://schemas.microsoft.com/office/drawing/2014/main" id="{C1FEA985-924B-4044-8778-32D1E7164C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bg1">
              <a:lumMod val="75000"/>
              <a:lumOff val="25000"/>
            </a:schemeClr>
          </a:solidFill>
          <a:ln>
            <a:noFill/>
          </a:ln>
          <a:effectLst>
            <a:innerShdw blurRad="63500" dist="508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9">
            <a:extLst>
              <a:ext uri="{FF2B5EF4-FFF2-40B4-BE49-F238E27FC236}">
                <a16:creationId xmlns:a16="http://schemas.microsoft.com/office/drawing/2014/main" id="{A4293754-C4AD-4C00-B59A-9BF283D2FD0B}"/>
              </a:ext>
            </a:extLst>
          </p:cNvPr>
          <p:cNvSpPr>
            <a:spLocks noGrp="1"/>
          </p:cNvSpPr>
          <p:nvPr>
            <p:ph type="title"/>
          </p:nvPr>
        </p:nvSpPr>
        <p:spPr>
          <a:xfrm>
            <a:off x="913795" y="963506"/>
            <a:ext cx="3740815" cy="4827693"/>
          </a:xfrm>
        </p:spPr>
        <p:txBody>
          <a:bodyPr vert="horz" lIns="91440" tIns="45720" rIns="91440" bIns="45720" rtlCol="0" anchor="ctr">
            <a:normAutofit/>
          </a:bodyPr>
          <a:lstStyle/>
          <a:p>
            <a:pPr algn="r"/>
            <a:r>
              <a:rPr lang="en-US" b="1" dirty="0">
                <a:latin typeface="Quire Sans" panose="020B0502040400020003" pitchFamily="34" charset="0"/>
                <a:cs typeface="Quire Sans" panose="020B0502040400020003" pitchFamily="34" charset="0"/>
              </a:rPr>
              <a:t>AGENDA</a:t>
            </a:r>
          </a:p>
        </p:txBody>
      </p:sp>
      <p:cxnSp>
        <p:nvCxnSpPr>
          <p:cNvPr id="14" name="Straight Connector 18">
            <a:extLst>
              <a:ext uri="{FF2B5EF4-FFF2-40B4-BE49-F238E27FC236}">
                <a16:creationId xmlns:a16="http://schemas.microsoft.com/office/drawing/2014/main" id="{96C7F9CB-BCC3-4648-8DEF-07B0887D87D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81187" y="2057399"/>
            <a:ext cx="0" cy="27432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D650131B-5135-41A1-82D1-166C06872714}"/>
              </a:ext>
            </a:extLst>
          </p:cNvPr>
          <p:cNvSpPr/>
          <p:nvPr/>
        </p:nvSpPr>
        <p:spPr>
          <a:xfrm>
            <a:off x="5302752" y="1214028"/>
            <a:ext cx="5959791" cy="4827694"/>
          </a:xfrm>
          <a:prstGeom prst="rect">
            <a:avLst/>
          </a:prstGeom>
          <a:effectLst/>
        </p:spPr>
        <p:txBody>
          <a:bodyPr vert="horz" lIns="91440" tIns="45720" rIns="91440" bIns="45720" rtlCol="0" anchor="ctr">
            <a:normAutofit fontScale="85000" lnSpcReduction="20000"/>
          </a:bodyPr>
          <a:lstStyle/>
          <a:p>
            <a:pPr defTabSz="457200">
              <a:lnSpc>
                <a:spcPct val="90000"/>
              </a:lnSpc>
              <a:spcBef>
                <a:spcPct val="20000"/>
              </a:spcBef>
              <a:spcAft>
                <a:spcPts val="600"/>
              </a:spcAft>
              <a:buClr>
                <a:schemeClr val="tx2"/>
              </a:buClr>
              <a:buSzPct val="70000"/>
              <a:buFont typeface="Wingdings 2" charset="2"/>
            </a:pPr>
            <a:endParaRPr lang="en-US" sz="2200" b="1" dirty="0">
              <a:ln>
                <a:solidFill>
                  <a:schemeClr val="bg1">
                    <a:lumMod val="75000"/>
                    <a:lumOff val="25000"/>
                    <a:alpha val="10000"/>
                  </a:schemeClr>
                </a:solidFill>
              </a:ln>
              <a:effectLst>
                <a:outerShdw blurRad="9525" dist="25400" dir="14640000" algn="tl" rotWithShape="0">
                  <a:schemeClr val="bg1">
                    <a:alpha val="30000"/>
                  </a:schemeClr>
                </a:outerShdw>
              </a:effectLst>
            </a:endParaRPr>
          </a:p>
          <a:p>
            <a:pPr defTabSz="457200">
              <a:lnSpc>
                <a:spcPct val="90000"/>
              </a:lnSpc>
              <a:spcBef>
                <a:spcPct val="20000"/>
              </a:spcBef>
              <a:spcAft>
                <a:spcPts val="600"/>
              </a:spcAft>
              <a:buClr>
                <a:schemeClr val="tx2"/>
              </a:buClr>
              <a:buSzPct val="70000"/>
              <a:buFont typeface="Wingdings 2" charset="2"/>
            </a:pPr>
            <a:endParaRPr lang="en-US" sz="2200" b="1" dirty="0">
              <a:ln>
                <a:solidFill>
                  <a:schemeClr val="bg1">
                    <a:lumMod val="75000"/>
                    <a:lumOff val="25000"/>
                    <a:alpha val="10000"/>
                  </a:schemeClr>
                </a:solidFill>
              </a:ln>
              <a:effectLst>
                <a:outerShdw blurRad="9525" dist="25400" dir="14640000" algn="tl" rotWithShape="0">
                  <a:schemeClr val="bg1">
                    <a:alpha val="30000"/>
                  </a:schemeClr>
                </a:outerShdw>
              </a:effectLst>
            </a:endParaRPr>
          </a:p>
          <a:p>
            <a:pPr defTabSz="457200">
              <a:lnSpc>
                <a:spcPct val="90000"/>
              </a:lnSpc>
              <a:spcBef>
                <a:spcPct val="20000"/>
              </a:spcBef>
              <a:spcAft>
                <a:spcPts val="600"/>
              </a:spcAft>
              <a:buClr>
                <a:schemeClr val="tx2"/>
              </a:buClr>
              <a:buSzPct val="70000"/>
              <a:buFont typeface="Wingdings 2" charset="2"/>
            </a:pPr>
            <a:endParaRPr lang="en-US" sz="2200" b="1" dirty="0">
              <a:ln>
                <a:solidFill>
                  <a:schemeClr val="bg1">
                    <a:lumMod val="75000"/>
                    <a:lumOff val="25000"/>
                    <a:alpha val="10000"/>
                  </a:schemeClr>
                </a:solidFill>
              </a:ln>
              <a:effectLst>
                <a:outerShdw blurRad="9525" dist="25400" dir="14640000" algn="tl" rotWithShape="0">
                  <a:schemeClr val="bg1">
                    <a:alpha val="30000"/>
                  </a:schemeClr>
                </a:outerShdw>
              </a:effectLst>
            </a:endParaRPr>
          </a:p>
          <a:p>
            <a:pPr defTabSz="457200">
              <a:lnSpc>
                <a:spcPct val="90000"/>
              </a:lnSpc>
              <a:spcBef>
                <a:spcPct val="20000"/>
              </a:spcBef>
              <a:spcAft>
                <a:spcPts val="600"/>
              </a:spcAft>
              <a:buClr>
                <a:schemeClr val="tx2"/>
              </a:buClr>
              <a:buSzPct val="70000"/>
              <a:buFont typeface="Wingdings 2" charset="2"/>
            </a:pPr>
            <a:r>
              <a:rPr lang="en-US" sz="2200" b="1" dirty="0">
                <a:ln>
                  <a:solidFill>
                    <a:schemeClr val="bg1">
                      <a:lumMod val="75000"/>
                      <a:lumOff val="25000"/>
                      <a:alpha val="10000"/>
                    </a:schemeClr>
                  </a:solidFill>
                </a:ln>
                <a:effectLst>
                  <a:outerShdw blurRad="9525" dist="25400" dir="14640000" algn="tl" rotWithShape="0">
                    <a:schemeClr val="bg1">
                      <a:alpha val="30000"/>
                    </a:schemeClr>
                  </a:outerShdw>
                </a:effectLst>
                <a:latin typeface="Quire Sans" panose="020B0502040400020003" pitchFamily="34" charset="0"/>
                <a:cs typeface="Quire Sans" panose="020B0502040400020003" pitchFamily="34" charset="0"/>
              </a:rPr>
              <a:t>Our project aims to examine the trends between changes in mobility and deviation from baseline and its relationship with COVID-19 cases in the city of Philadelphia.  We aim to answer the following questions using this data:</a:t>
            </a:r>
          </a:p>
          <a:p>
            <a:pPr defTabSz="457200">
              <a:lnSpc>
                <a:spcPct val="90000"/>
              </a:lnSpc>
              <a:spcBef>
                <a:spcPct val="20000"/>
              </a:spcBef>
              <a:spcAft>
                <a:spcPts val="600"/>
              </a:spcAft>
              <a:buClr>
                <a:schemeClr val="tx2"/>
              </a:buClr>
              <a:buSzPct val="70000"/>
              <a:buFont typeface="Wingdings 2" charset="2"/>
            </a:pPr>
            <a:endParaRPr lang="en-US" sz="2200" b="1" dirty="0">
              <a:ln>
                <a:solidFill>
                  <a:schemeClr val="bg1">
                    <a:lumMod val="75000"/>
                    <a:lumOff val="25000"/>
                    <a:alpha val="10000"/>
                  </a:schemeClr>
                </a:solidFill>
              </a:ln>
              <a:effectLst>
                <a:outerShdw blurRad="9525" dist="25400" dir="14640000" algn="tl" rotWithShape="0">
                  <a:schemeClr val="bg1">
                    <a:alpha val="30000"/>
                  </a:schemeClr>
                </a:outerShdw>
              </a:effectLst>
              <a:latin typeface="Quire Sans" panose="020B0502040400020003" pitchFamily="34" charset="0"/>
              <a:cs typeface="Quire Sans" panose="020B0502040400020003" pitchFamily="34" charset="0"/>
            </a:endParaRPr>
          </a:p>
          <a:p>
            <a:pPr marL="342900" indent="-342900" defTabSz="457200">
              <a:lnSpc>
                <a:spcPct val="90000"/>
              </a:lnSpc>
              <a:spcBef>
                <a:spcPct val="20000"/>
              </a:spcBef>
              <a:spcAft>
                <a:spcPts val="600"/>
              </a:spcAft>
              <a:buClr>
                <a:schemeClr val="tx2"/>
              </a:buClr>
              <a:buSzPct val="70000"/>
              <a:buFont typeface="Wingdings 2" charset="2"/>
              <a:buAutoNum type="arabicParenR"/>
            </a:pPr>
            <a:r>
              <a:rPr lang="en-US" sz="2200" b="1" dirty="0">
                <a:ln>
                  <a:solidFill>
                    <a:schemeClr val="bg1">
                      <a:lumMod val="75000"/>
                      <a:lumOff val="25000"/>
                      <a:alpha val="10000"/>
                    </a:schemeClr>
                  </a:solidFill>
                </a:ln>
                <a:effectLst>
                  <a:outerShdw blurRad="9525" dist="25400" dir="14640000" algn="tl" rotWithShape="0">
                    <a:schemeClr val="bg1">
                      <a:alpha val="30000"/>
                    </a:schemeClr>
                  </a:outerShdw>
                </a:effectLst>
                <a:latin typeface="Quire Sans" panose="020B0502040400020003" pitchFamily="34" charset="0"/>
                <a:cs typeface="Quire Sans" panose="020B0502040400020003" pitchFamily="34" charset="0"/>
              </a:rPr>
              <a:t>Is there a correlation between percentage of mobility change  and COVID-19 cases in the City of  Philadelphia?</a:t>
            </a:r>
          </a:p>
          <a:p>
            <a:pPr marL="342900" indent="-342900" defTabSz="457200">
              <a:lnSpc>
                <a:spcPct val="90000"/>
              </a:lnSpc>
              <a:spcBef>
                <a:spcPct val="20000"/>
              </a:spcBef>
              <a:spcAft>
                <a:spcPts val="600"/>
              </a:spcAft>
              <a:buClr>
                <a:schemeClr val="tx2"/>
              </a:buClr>
              <a:buSzPct val="70000"/>
              <a:buFont typeface="Wingdings 2" charset="2"/>
              <a:buAutoNum type="arabicParenR"/>
            </a:pPr>
            <a:endParaRPr lang="en-US" sz="2200" b="1" dirty="0">
              <a:ln>
                <a:solidFill>
                  <a:schemeClr val="bg1">
                    <a:lumMod val="75000"/>
                    <a:lumOff val="25000"/>
                    <a:alpha val="10000"/>
                  </a:schemeClr>
                </a:solidFill>
              </a:ln>
              <a:effectLst>
                <a:outerShdw blurRad="9525" dist="25400" dir="14640000" algn="tl" rotWithShape="0">
                  <a:schemeClr val="bg1">
                    <a:alpha val="30000"/>
                  </a:schemeClr>
                </a:outerShdw>
              </a:effectLst>
              <a:latin typeface="Quire Sans" panose="020B0502040400020003" pitchFamily="34" charset="0"/>
              <a:cs typeface="Quire Sans" panose="020B0502040400020003" pitchFamily="34" charset="0"/>
            </a:endParaRPr>
          </a:p>
          <a:p>
            <a:pPr marL="342900" indent="-342900" defTabSz="457200">
              <a:lnSpc>
                <a:spcPct val="90000"/>
              </a:lnSpc>
              <a:spcBef>
                <a:spcPct val="20000"/>
              </a:spcBef>
              <a:spcAft>
                <a:spcPts val="600"/>
              </a:spcAft>
              <a:buClr>
                <a:schemeClr val="tx2"/>
              </a:buClr>
              <a:buSzPct val="70000"/>
              <a:buFont typeface="Wingdings 2" charset="2"/>
              <a:buAutoNum type="arabicParenR" startAt="2"/>
            </a:pPr>
            <a:r>
              <a:rPr lang="en-US" sz="2200" b="1" dirty="0">
                <a:ln>
                  <a:solidFill>
                    <a:schemeClr val="bg1">
                      <a:lumMod val="75000"/>
                      <a:lumOff val="25000"/>
                      <a:alpha val="10000"/>
                    </a:schemeClr>
                  </a:solidFill>
                </a:ln>
                <a:effectLst>
                  <a:outerShdw blurRad="9525" dist="25400" dir="14640000" algn="tl" rotWithShape="0">
                    <a:schemeClr val="bg1">
                      <a:alpha val="30000"/>
                    </a:schemeClr>
                  </a:outerShdw>
                </a:effectLst>
                <a:latin typeface="Quire Sans" panose="020B0502040400020003" pitchFamily="34" charset="0"/>
                <a:cs typeface="Quire Sans" panose="020B0502040400020003" pitchFamily="34" charset="0"/>
              </a:rPr>
              <a:t>Do positive/negative spikes in percentage of mobility change affect the spikes in cases?</a:t>
            </a:r>
          </a:p>
          <a:p>
            <a:pPr marL="342900" indent="-342900" defTabSz="457200">
              <a:lnSpc>
                <a:spcPct val="90000"/>
              </a:lnSpc>
              <a:spcBef>
                <a:spcPct val="20000"/>
              </a:spcBef>
              <a:spcAft>
                <a:spcPts val="600"/>
              </a:spcAft>
              <a:buClr>
                <a:schemeClr val="tx2"/>
              </a:buClr>
              <a:buSzPct val="70000"/>
              <a:buFont typeface="Wingdings 2" charset="2"/>
              <a:buAutoNum type="arabicParenR" startAt="2"/>
            </a:pPr>
            <a:endParaRPr lang="en-US" sz="2200" b="1" dirty="0">
              <a:ln>
                <a:solidFill>
                  <a:schemeClr val="bg1">
                    <a:lumMod val="75000"/>
                    <a:lumOff val="25000"/>
                    <a:alpha val="10000"/>
                  </a:schemeClr>
                </a:solidFill>
              </a:ln>
              <a:effectLst>
                <a:outerShdw blurRad="9525" dist="25400" dir="14640000" algn="tl" rotWithShape="0">
                  <a:schemeClr val="bg1">
                    <a:alpha val="30000"/>
                  </a:schemeClr>
                </a:outerShdw>
              </a:effectLst>
              <a:latin typeface="Quire Sans" panose="020B0502040400020003" pitchFamily="34" charset="0"/>
              <a:cs typeface="Quire Sans" panose="020B0502040400020003" pitchFamily="34" charset="0"/>
            </a:endParaRPr>
          </a:p>
          <a:p>
            <a:pPr marL="228600" indent="-228600" defTabSz="457200">
              <a:lnSpc>
                <a:spcPct val="90000"/>
              </a:lnSpc>
              <a:spcBef>
                <a:spcPct val="20000"/>
              </a:spcBef>
              <a:spcAft>
                <a:spcPts val="600"/>
              </a:spcAft>
              <a:buClr>
                <a:schemeClr val="tx2"/>
              </a:buClr>
              <a:buSzPct val="70000"/>
              <a:buFont typeface="Wingdings 2" charset="2"/>
              <a:buAutoNum type="arabicParenR" startAt="3"/>
            </a:pPr>
            <a:r>
              <a:rPr lang="en-US" sz="2200" b="1" dirty="0">
                <a:ln>
                  <a:solidFill>
                    <a:schemeClr val="bg1">
                      <a:lumMod val="75000"/>
                      <a:lumOff val="25000"/>
                      <a:alpha val="10000"/>
                    </a:schemeClr>
                  </a:solidFill>
                </a:ln>
                <a:effectLst>
                  <a:outerShdw blurRad="9525" dist="25400" dir="14640000" algn="tl" rotWithShape="0">
                    <a:schemeClr val="bg1">
                      <a:alpha val="30000"/>
                    </a:schemeClr>
                  </a:outerShdw>
                </a:effectLst>
                <a:latin typeface="Quire Sans" panose="020B0502040400020003" pitchFamily="34" charset="0"/>
                <a:cs typeface="Quire Sans" panose="020B0502040400020003" pitchFamily="34" charset="0"/>
              </a:rPr>
              <a:t>  Which counties were the most/least affected?</a:t>
            </a:r>
          </a:p>
          <a:p>
            <a:pPr marL="228600" indent="-228600" defTabSz="457200">
              <a:lnSpc>
                <a:spcPct val="90000"/>
              </a:lnSpc>
              <a:spcBef>
                <a:spcPct val="20000"/>
              </a:spcBef>
              <a:spcAft>
                <a:spcPts val="600"/>
              </a:spcAft>
              <a:buClr>
                <a:schemeClr val="tx2"/>
              </a:buClr>
              <a:buSzPct val="70000"/>
              <a:buFont typeface="Wingdings 2" charset="2"/>
              <a:buAutoNum type="arabicParenR" startAt="3"/>
            </a:pPr>
            <a:endParaRPr lang="en-US" sz="1500" b="1" dirty="0">
              <a:ln>
                <a:solidFill>
                  <a:schemeClr val="bg1">
                    <a:lumMod val="75000"/>
                    <a:lumOff val="25000"/>
                    <a:alpha val="10000"/>
                  </a:schemeClr>
                </a:solidFill>
              </a:ln>
              <a:effectLst>
                <a:outerShdw blurRad="9525" dist="25400" dir="14640000" algn="tl" rotWithShape="0">
                  <a:schemeClr val="bg1">
                    <a:alpha val="30000"/>
                  </a:schemeClr>
                </a:outerShdw>
              </a:effectLst>
              <a:latin typeface="Quire Sans" panose="020B0502040400020003" pitchFamily="34" charset="0"/>
              <a:cs typeface="Quire Sans" panose="020B0502040400020003" pitchFamily="34" charset="0"/>
            </a:endParaRPr>
          </a:p>
          <a:p>
            <a:pPr marL="228600" indent="-228600" defTabSz="457200">
              <a:lnSpc>
                <a:spcPct val="90000"/>
              </a:lnSpc>
              <a:spcBef>
                <a:spcPct val="20000"/>
              </a:spcBef>
              <a:spcAft>
                <a:spcPts val="600"/>
              </a:spcAft>
              <a:buClr>
                <a:schemeClr val="tx2"/>
              </a:buClr>
              <a:buSzPct val="70000"/>
              <a:buFont typeface="Wingdings 2" charset="2"/>
              <a:buAutoNum type="arabicParenR" startAt="3"/>
            </a:pPr>
            <a:endParaRPr lang="en-US" sz="1500" dirty="0">
              <a:ln>
                <a:solidFill>
                  <a:schemeClr val="bg1">
                    <a:lumMod val="75000"/>
                    <a:lumOff val="25000"/>
                    <a:alpha val="10000"/>
                  </a:schemeClr>
                </a:solidFill>
              </a:ln>
              <a:effectLst>
                <a:outerShdw blurRad="9525" dist="25400" dir="14640000" algn="tl" rotWithShape="0">
                  <a:schemeClr val="bg1">
                    <a:alpha val="30000"/>
                  </a:schemeClr>
                </a:outerShdw>
              </a:effectLst>
            </a:endParaRPr>
          </a:p>
          <a:p>
            <a:pPr defTabSz="457200">
              <a:lnSpc>
                <a:spcPct val="90000"/>
              </a:lnSpc>
              <a:spcBef>
                <a:spcPct val="20000"/>
              </a:spcBef>
              <a:spcAft>
                <a:spcPts val="600"/>
              </a:spcAft>
              <a:buClr>
                <a:schemeClr val="tx2"/>
              </a:buClr>
              <a:buSzPct val="70000"/>
              <a:buFont typeface="Wingdings 2" charset="2"/>
            </a:pPr>
            <a:endParaRPr lang="en-US" sz="1500" dirty="0">
              <a:ln>
                <a:solidFill>
                  <a:schemeClr val="bg1">
                    <a:lumMod val="75000"/>
                    <a:lumOff val="25000"/>
                    <a:alpha val="10000"/>
                  </a:schemeClr>
                </a:solidFill>
              </a:ln>
              <a:effectLst>
                <a:outerShdw blurRad="9525" dist="25400" dir="14640000" algn="tl" rotWithShape="0">
                  <a:schemeClr val="bg1">
                    <a:alpha val="30000"/>
                  </a:schemeClr>
                </a:outerShdw>
              </a:effectLst>
            </a:endParaRPr>
          </a:p>
          <a:p>
            <a:pPr defTabSz="457200">
              <a:lnSpc>
                <a:spcPct val="90000"/>
              </a:lnSpc>
              <a:spcBef>
                <a:spcPct val="20000"/>
              </a:spcBef>
              <a:spcAft>
                <a:spcPts val="600"/>
              </a:spcAft>
              <a:buClr>
                <a:schemeClr val="tx2"/>
              </a:buClr>
              <a:buSzPct val="70000"/>
              <a:buFont typeface="Wingdings 2" charset="2"/>
            </a:pPr>
            <a:endParaRPr lang="en-US" sz="1500" dirty="0">
              <a:ln>
                <a:solidFill>
                  <a:schemeClr val="bg1">
                    <a:lumMod val="75000"/>
                    <a:lumOff val="25000"/>
                    <a:alpha val="10000"/>
                  </a:schemeClr>
                </a:solidFill>
              </a:ln>
              <a:effectLst>
                <a:outerShdw blurRad="9525" dist="25400" dir="14640000" algn="tl" rotWithShape="0">
                  <a:schemeClr val="bg1">
                    <a:alpha val="30000"/>
                  </a:schemeClr>
                </a:outerShdw>
              </a:effectLst>
            </a:endParaRPr>
          </a:p>
          <a:p>
            <a:pPr defTabSz="457200">
              <a:lnSpc>
                <a:spcPct val="90000"/>
              </a:lnSpc>
              <a:spcBef>
                <a:spcPct val="20000"/>
              </a:spcBef>
              <a:spcAft>
                <a:spcPts val="600"/>
              </a:spcAft>
              <a:buClr>
                <a:schemeClr val="tx2"/>
              </a:buClr>
              <a:buSzPct val="70000"/>
              <a:buFont typeface="Wingdings 2" charset="2"/>
            </a:pPr>
            <a:endParaRPr lang="en-US" sz="1500" dirty="0">
              <a:ln>
                <a:solidFill>
                  <a:schemeClr val="bg1">
                    <a:lumMod val="75000"/>
                    <a:lumOff val="25000"/>
                    <a:alpha val="10000"/>
                  </a:schemeClr>
                </a:solidFill>
              </a:ln>
              <a:effectLst>
                <a:outerShdw blurRad="9525" dist="25400" dir="14640000" algn="tl" rotWithShape="0">
                  <a:schemeClr val="bg1">
                    <a:alpha val="30000"/>
                  </a:schemeClr>
                </a:outerShdw>
              </a:effectLst>
            </a:endParaRPr>
          </a:p>
        </p:txBody>
      </p:sp>
    </p:spTree>
    <p:extLst>
      <p:ext uri="{BB962C8B-B14F-4D97-AF65-F5344CB8AC3E}">
        <p14:creationId xmlns:p14="http://schemas.microsoft.com/office/powerpoint/2010/main" val="2032804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10" name="Rectangle 6">
            <a:extLst>
              <a:ext uri="{FF2B5EF4-FFF2-40B4-BE49-F238E27FC236}">
                <a16:creationId xmlns:a16="http://schemas.microsoft.com/office/drawing/2014/main" id="{E24F7045-1B8B-4422-9330-0BC8BF6065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7ED0B3BD-E968-4364-878A-47D3A6AEF0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30803FC6-B5C4-48DB-A4F4-1E8809ED97FE}"/>
              </a:ext>
            </a:extLst>
          </p:cNvPr>
          <p:cNvPicPr>
            <a:picLocks noChangeAspect="1"/>
          </p:cNvPicPr>
          <p:nvPr/>
        </p:nvPicPr>
        <p:blipFill>
          <a:blip r:embed="rId3"/>
          <a:stretch>
            <a:fillRect/>
          </a:stretch>
        </p:blipFill>
        <p:spPr>
          <a:xfrm>
            <a:off x="713328" y="643467"/>
            <a:ext cx="10765344" cy="5571065"/>
          </a:xfrm>
          <a:prstGeom prst="rect">
            <a:avLst/>
          </a:prstGeom>
        </p:spPr>
      </p:pic>
      <p:sp>
        <p:nvSpPr>
          <p:cNvPr id="11" name="Rectangle 10">
            <a:extLst>
              <a:ext uri="{FF2B5EF4-FFF2-40B4-BE49-F238E27FC236}">
                <a16:creationId xmlns:a16="http://schemas.microsoft.com/office/drawing/2014/main" id="{C8E5BCBF-E5D0-444B-A584-4A5FF79F9D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3347" y="482600"/>
            <a:ext cx="11240496" cy="5892800"/>
          </a:xfrm>
          <a:prstGeom prst="rect">
            <a:avLst/>
          </a:prstGeom>
          <a:noFill/>
          <a:ln w="190500">
            <a:solidFill>
              <a:schemeClr val="tx1">
                <a:alpha val="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28625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C56FD3A-4F39-4752-AC00-DB25CCA4ED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3347" y="482600"/>
            <a:ext cx="11240496" cy="5892800"/>
          </a:xfrm>
          <a:prstGeom prst="rect">
            <a:avLst/>
          </a:prstGeom>
          <a:noFill/>
          <a:ln w="190500">
            <a:solidFill>
              <a:schemeClr val="tx1">
                <a:alpha val="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772527DF-A25C-46B4-A5D9-BBE2E310A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3347" y="482600"/>
            <a:ext cx="11240496" cy="58928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02BDA4D7-E4F1-453B-8BA5-AD9106C96A3D}"/>
              </a:ext>
            </a:extLst>
          </p:cNvPr>
          <p:cNvPicPr>
            <a:picLocks noChangeAspect="1"/>
          </p:cNvPicPr>
          <p:nvPr/>
        </p:nvPicPr>
        <p:blipFill rotWithShape="1">
          <a:blip r:embed="rId3"/>
          <a:srcRect r="1" b="1757"/>
          <a:stretch/>
        </p:blipFill>
        <p:spPr>
          <a:xfrm>
            <a:off x="643467" y="643467"/>
            <a:ext cx="10905066" cy="5571066"/>
          </a:xfrm>
          <a:prstGeom prst="rect">
            <a:avLst/>
          </a:prstGeom>
        </p:spPr>
      </p:pic>
    </p:spTree>
    <p:extLst>
      <p:ext uri="{BB962C8B-B14F-4D97-AF65-F5344CB8AC3E}">
        <p14:creationId xmlns:p14="http://schemas.microsoft.com/office/powerpoint/2010/main" val="5870631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1887F31-5AC0-4141-9641-3B9FD9761889}"/>
              </a:ext>
            </a:extLst>
          </p:cNvPr>
          <p:cNvSpPr/>
          <p:nvPr/>
        </p:nvSpPr>
        <p:spPr>
          <a:xfrm>
            <a:off x="1816132" y="1696825"/>
            <a:ext cx="9345203" cy="3416320"/>
          </a:xfrm>
          <a:prstGeom prst="rect">
            <a:avLst/>
          </a:prstGeom>
        </p:spPr>
        <p:txBody>
          <a:bodyPr wrap="square">
            <a:spAutoFit/>
          </a:bodyPr>
          <a:lstStyle/>
          <a:p>
            <a:pPr marL="285750" indent="-285750">
              <a:buFont typeface="Arial" panose="020B0604020202020204" pitchFamily="34" charset="0"/>
              <a:buChar char="•"/>
            </a:pPr>
            <a:r>
              <a:rPr lang="en-US" dirty="0">
                <a:latin typeface="Quire Sans" panose="020B0502040400020003" pitchFamily="34" charset="0"/>
                <a:cs typeface="Quire Sans" panose="020B0502040400020003" pitchFamily="34" charset="0"/>
              </a:rPr>
              <a:t>Our data has proved our null hypothesis, pertaining the correlation in the increase in COVID-19 cases and decrease in mobility. It seems like the initial deviation on mobility from the baseline for each of the variables was related to external factors. For example, initial government lockdown and social distancing guidelines. </a:t>
            </a:r>
          </a:p>
          <a:p>
            <a:pPr marL="285750" indent="-285750">
              <a:buFont typeface="Arial" panose="020B0604020202020204" pitchFamily="34" charset="0"/>
              <a:buChar char="•"/>
            </a:pPr>
            <a:endParaRPr lang="en-US" dirty="0">
              <a:latin typeface="Quire Sans" panose="020B0502040400020003" pitchFamily="34" charset="0"/>
              <a:cs typeface="Quire Sans" panose="020B0502040400020003" pitchFamily="34" charset="0"/>
            </a:endParaRPr>
          </a:p>
          <a:p>
            <a:pPr marL="285750" indent="-285750">
              <a:buFont typeface="Arial" panose="020B0604020202020204" pitchFamily="34" charset="0"/>
              <a:buChar char="•"/>
            </a:pPr>
            <a:r>
              <a:rPr lang="en-US" dirty="0">
                <a:latin typeface="Quire Sans" panose="020B0502040400020003" pitchFamily="34" charset="0"/>
                <a:cs typeface="Quire Sans" panose="020B0502040400020003" pitchFamily="34" charset="0"/>
              </a:rPr>
              <a:t>It is important to note that the limitations of the data that has been gathered by the COVID-19 Community Mobility Report from Google lacks demographics. </a:t>
            </a:r>
          </a:p>
          <a:p>
            <a:endParaRPr lang="en-US" dirty="0">
              <a:latin typeface="Quire Sans" panose="020B0502040400020003" pitchFamily="34" charset="0"/>
              <a:cs typeface="Quire Sans" panose="020B0502040400020003" pitchFamily="34" charset="0"/>
            </a:endParaRPr>
          </a:p>
          <a:p>
            <a:pPr marL="285750" indent="-285750">
              <a:buFont typeface="Arial" panose="020B0604020202020204" pitchFamily="34" charset="0"/>
              <a:buChar char="•"/>
            </a:pPr>
            <a:r>
              <a:rPr lang="en-US" dirty="0">
                <a:latin typeface="Quire Sans" panose="020B0502040400020003" pitchFamily="34" charset="0"/>
                <a:cs typeface="Quire Sans" panose="020B0502040400020003" pitchFamily="34" charset="0"/>
              </a:rPr>
              <a:t>Brief explanation </a:t>
            </a:r>
            <a:r>
              <a:rPr lang="en-US">
                <a:latin typeface="Quire Sans" panose="020B0502040400020003" pitchFamily="34" charset="0"/>
                <a:cs typeface="Quire Sans" panose="020B0502040400020003" pitchFamily="34" charset="0"/>
              </a:rPr>
              <a:t>about  Hypothesis.</a:t>
            </a:r>
            <a:endParaRPr lang="en-US" dirty="0">
              <a:latin typeface="Quire Sans" panose="020B0502040400020003" pitchFamily="34" charset="0"/>
              <a:cs typeface="Quire Sans" panose="020B0502040400020003" pitchFamily="34" charset="0"/>
            </a:endParaRPr>
          </a:p>
          <a:p>
            <a:endParaRPr lang="en-US" dirty="0">
              <a:latin typeface="Quire Sans" panose="020B0502040400020003" pitchFamily="34" charset="0"/>
              <a:cs typeface="Quire Sans" panose="020B0502040400020003" pitchFamily="34" charset="0"/>
            </a:endParaRPr>
          </a:p>
          <a:p>
            <a:pPr marL="285750" indent="-285750">
              <a:buFont typeface="Arial" panose="020B0604020202020204" pitchFamily="34" charset="0"/>
              <a:buChar char="•"/>
            </a:pPr>
            <a:endParaRPr lang="en-US" dirty="0">
              <a:latin typeface="Quire Sans" panose="020B0502040400020003" pitchFamily="34" charset="0"/>
              <a:cs typeface="Quire Sans" panose="020B0502040400020003" pitchFamily="34" charset="0"/>
            </a:endParaRPr>
          </a:p>
          <a:p>
            <a:pPr marL="285750" indent="-285750">
              <a:buFont typeface="Arial" panose="020B0604020202020204" pitchFamily="34" charset="0"/>
              <a:buChar char="•"/>
            </a:pPr>
            <a:endParaRPr lang="en-US" dirty="0">
              <a:latin typeface="Quire Sans" panose="020B0502040400020003" pitchFamily="34" charset="0"/>
              <a:cs typeface="Quire Sans" panose="020B0502040400020003" pitchFamily="34" charset="0"/>
            </a:endParaRPr>
          </a:p>
        </p:txBody>
      </p:sp>
    </p:spTree>
    <p:extLst>
      <p:ext uri="{BB962C8B-B14F-4D97-AF65-F5344CB8AC3E}">
        <p14:creationId xmlns:p14="http://schemas.microsoft.com/office/powerpoint/2010/main" val="12358321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4889529-9549-4B07-8711-228CAE3C97D5}"/>
              </a:ext>
            </a:extLst>
          </p:cNvPr>
          <p:cNvPicPr>
            <a:picLocks noChangeAspect="1"/>
          </p:cNvPicPr>
          <p:nvPr/>
        </p:nvPicPr>
        <p:blipFill rotWithShape="1">
          <a:blip r:embed="rId2"/>
          <a:srcRect l="9419" r="7461" b="2"/>
          <a:stretch/>
        </p:blipFill>
        <p:spPr>
          <a:xfrm>
            <a:off x="1695450" y="283941"/>
            <a:ext cx="8801100" cy="5955873"/>
          </a:xfrm>
          <a:custGeom>
            <a:avLst/>
            <a:gdLst/>
            <a:ahLst/>
            <a:cxnLst/>
            <a:rect l="l" t="t" r="r" b="b"/>
            <a:pathLst>
              <a:path w="8678780" h="5873097">
                <a:moveTo>
                  <a:pt x="1379513" y="25"/>
                </a:moveTo>
                <a:cubicBezTo>
                  <a:pt x="1399326" y="458"/>
                  <a:pt x="1419819" y="6516"/>
                  <a:pt x="1438386" y="8439"/>
                </a:cubicBezTo>
                <a:cubicBezTo>
                  <a:pt x="1848256" y="51517"/>
                  <a:pt x="2258124" y="98056"/>
                  <a:pt x="2668443" y="139209"/>
                </a:cubicBezTo>
                <a:cubicBezTo>
                  <a:pt x="3052045" y="177671"/>
                  <a:pt x="3438361" y="186516"/>
                  <a:pt x="3823773" y="206516"/>
                </a:cubicBezTo>
                <a:cubicBezTo>
                  <a:pt x="4290252" y="230748"/>
                  <a:pt x="4755825" y="264980"/>
                  <a:pt x="5219588" y="318825"/>
                </a:cubicBezTo>
                <a:cubicBezTo>
                  <a:pt x="5541595" y="356518"/>
                  <a:pt x="5866772" y="382670"/>
                  <a:pt x="6193307" y="352672"/>
                </a:cubicBezTo>
                <a:cubicBezTo>
                  <a:pt x="6209610" y="351131"/>
                  <a:pt x="6228180" y="346134"/>
                  <a:pt x="6241767" y="351131"/>
                </a:cubicBezTo>
                <a:cubicBezTo>
                  <a:pt x="6400280" y="407287"/>
                  <a:pt x="6573284" y="366901"/>
                  <a:pt x="6737683" y="402287"/>
                </a:cubicBezTo>
                <a:cubicBezTo>
                  <a:pt x="6695564" y="538826"/>
                  <a:pt x="6514862" y="527670"/>
                  <a:pt x="6412962" y="622288"/>
                </a:cubicBezTo>
                <a:cubicBezTo>
                  <a:pt x="6579172" y="659979"/>
                  <a:pt x="6728627" y="698057"/>
                  <a:pt x="6880346" y="726518"/>
                </a:cubicBezTo>
                <a:cubicBezTo>
                  <a:pt x="7041122" y="756519"/>
                  <a:pt x="7177442" y="837673"/>
                  <a:pt x="7334594" y="873826"/>
                </a:cubicBezTo>
                <a:cubicBezTo>
                  <a:pt x="7368112" y="881518"/>
                  <a:pt x="7408419" y="908442"/>
                  <a:pt x="7420192" y="934596"/>
                </a:cubicBezTo>
                <a:cubicBezTo>
                  <a:pt x="7458235" y="1019211"/>
                  <a:pt x="8217735" y="1256521"/>
                  <a:pt x="8128063" y="1331904"/>
                </a:cubicBezTo>
                <a:cubicBezTo>
                  <a:pt x="8090926" y="1363059"/>
                  <a:pt x="8042918" y="1385367"/>
                  <a:pt x="7992648" y="1416136"/>
                </a:cubicBezTo>
                <a:cubicBezTo>
                  <a:pt x="8068283" y="1474214"/>
                  <a:pt x="8153426" y="1499598"/>
                  <a:pt x="8244004" y="1516906"/>
                </a:cubicBezTo>
                <a:cubicBezTo>
                  <a:pt x="8271178" y="1522290"/>
                  <a:pt x="8297900" y="1533059"/>
                  <a:pt x="8300615" y="1559214"/>
                </a:cubicBezTo>
                <a:cubicBezTo>
                  <a:pt x="8303332" y="1586521"/>
                  <a:pt x="8275706" y="1597289"/>
                  <a:pt x="8252610" y="1609983"/>
                </a:cubicBezTo>
                <a:cubicBezTo>
                  <a:pt x="8220454" y="1627674"/>
                  <a:pt x="8189205" y="1643059"/>
                  <a:pt x="8148444" y="1645368"/>
                </a:cubicBezTo>
                <a:cubicBezTo>
                  <a:pt x="8081415" y="1648828"/>
                  <a:pt x="8049262" y="1698059"/>
                  <a:pt x="8010314" y="1734983"/>
                </a:cubicBezTo>
                <a:cubicBezTo>
                  <a:pt x="7988574" y="1755753"/>
                  <a:pt x="7977704" y="1797675"/>
                  <a:pt x="8015746" y="1804984"/>
                </a:cubicBezTo>
                <a:cubicBezTo>
                  <a:pt x="8107232" y="1822675"/>
                  <a:pt x="8099984" y="1873831"/>
                  <a:pt x="8097722" y="1931908"/>
                </a:cubicBezTo>
                <a:cubicBezTo>
                  <a:pt x="8094550" y="2003830"/>
                  <a:pt x="8040654" y="2036908"/>
                  <a:pt x="7974534" y="2064601"/>
                </a:cubicBezTo>
                <a:cubicBezTo>
                  <a:pt x="7951888" y="2074215"/>
                  <a:pt x="7919734" y="2073829"/>
                  <a:pt x="7911128" y="2103831"/>
                </a:cubicBezTo>
                <a:cubicBezTo>
                  <a:pt x="7948266" y="2132293"/>
                  <a:pt x="7993555" y="2109215"/>
                  <a:pt x="8033411" y="2117292"/>
                </a:cubicBezTo>
                <a:cubicBezTo>
                  <a:pt x="8066471" y="2123831"/>
                  <a:pt x="8121271" y="2120370"/>
                  <a:pt x="8075982" y="2172677"/>
                </a:cubicBezTo>
                <a:cubicBezTo>
                  <a:pt x="8062847" y="2187676"/>
                  <a:pt x="8078246" y="2199215"/>
                  <a:pt x="8095004" y="2200369"/>
                </a:cubicBezTo>
                <a:cubicBezTo>
                  <a:pt x="8229060" y="2212293"/>
                  <a:pt x="8167466" y="2318063"/>
                  <a:pt x="8210492" y="2373833"/>
                </a:cubicBezTo>
                <a:cubicBezTo>
                  <a:pt x="8222264" y="2389215"/>
                  <a:pt x="8209584" y="2415754"/>
                  <a:pt x="8191016" y="2422293"/>
                </a:cubicBezTo>
                <a:cubicBezTo>
                  <a:pt x="8072357" y="2465372"/>
                  <a:pt x="8056054" y="2568063"/>
                  <a:pt x="7998536" y="2656525"/>
                </a:cubicBezTo>
                <a:cubicBezTo>
                  <a:pt x="8061036" y="2691525"/>
                  <a:pt x="8135764" y="2699217"/>
                  <a:pt x="8203244" y="2721909"/>
                </a:cubicBezTo>
                <a:cubicBezTo>
                  <a:pt x="8273442" y="2745756"/>
                  <a:pt x="8273442" y="2763447"/>
                  <a:pt x="8215472" y="2832678"/>
                </a:cubicBezTo>
                <a:cubicBezTo>
                  <a:pt x="8366284" y="2847680"/>
                  <a:pt x="8366284" y="2847680"/>
                  <a:pt x="8319638" y="2956526"/>
                </a:cubicBezTo>
                <a:cubicBezTo>
                  <a:pt x="8445996" y="2966525"/>
                  <a:pt x="8529327" y="3018064"/>
                  <a:pt x="8548800" y="3130757"/>
                </a:cubicBezTo>
                <a:cubicBezTo>
                  <a:pt x="8558311" y="3185372"/>
                  <a:pt x="8615377" y="3211141"/>
                  <a:pt x="8678780" y="3247679"/>
                </a:cubicBezTo>
                <a:cubicBezTo>
                  <a:pt x="8599978" y="3283066"/>
                  <a:pt x="8546537" y="3356911"/>
                  <a:pt x="8454599" y="3278833"/>
                </a:cubicBezTo>
                <a:cubicBezTo>
                  <a:pt x="8421087" y="3250373"/>
                  <a:pt x="8424254" y="3286526"/>
                  <a:pt x="8419728" y="3296911"/>
                </a:cubicBezTo>
                <a:cubicBezTo>
                  <a:pt x="8408859" y="3322295"/>
                  <a:pt x="8431501" y="3339218"/>
                  <a:pt x="8446448" y="3358448"/>
                </a:cubicBezTo>
                <a:cubicBezTo>
                  <a:pt x="8460939" y="3377681"/>
                  <a:pt x="8478149" y="3398064"/>
                  <a:pt x="8482226" y="3419605"/>
                </a:cubicBezTo>
                <a:cubicBezTo>
                  <a:pt x="8484942" y="3434604"/>
                  <a:pt x="8471809" y="3456526"/>
                  <a:pt x="8457318" y="3467682"/>
                </a:cubicBezTo>
                <a:cubicBezTo>
                  <a:pt x="8381232" y="3526527"/>
                  <a:pt x="8426520" y="3658836"/>
                  <a:pt x="8282501" y="3675759"/>
                </a:cubicBezTo>
                <a:cubicBezTo>
                  <a:pt x="8217735" y="3683450"/>
                  <a:pt x="8186486" y="3731913"/>
                  <a:pt x="8138932" y="3758451"/>
                </a:cubicBezTo>
                <a:cubicBezTo>
                  <a:pt x="7973628" y="3851144"/>
                  <a:pt x="7863120" y="3970376"/>
                  <a:pt x="7811946" y="4134221"/>
                </a:cubicBezTo>
                <a:cubicBezTo>
                  <a:pt x="7797906" y="4179605"/>
                  <a:pt x="7744010" y="4216145"/>
                  <a:pt x="7709139" y="4256145"/>
                </a:cubicBezTo>
                <a:cubicBezTo>
                  <a:pt x="7725896" y="4285376"/>
                  <a:pt x="7817379" y="4222298"/>
                  <a:pt x="7785224" y="4299221"/>
                </a:cubicBezTo>
                <a:cubicBezTo>
                  <a:pt x="7760768" y="4356915"/>
                  <a:pt x="7698269" y="4392684"/>
                  <a:pt x="7639392" y="4426916"/>
                </a:cubicBezTo>
                <a:cubicBezTo>
                  <a:pt x="7572364" y="4465762"/>
                  <a:pt x="7498091" y="4496914"/>
                  <a:pt x="7467746" y="4568838"/>
                </a:cubicBezTo>
                <a:cubicBezTo>
                  <a:pt x="7461405" y="4584223"/>
                  <a:pt x="7441025" y="4600376"/>
                  <a:pt x="7422910" y="4606531"/>
                </a:cubicBezTo>
                <a:cubicBezTo>
                  <a:pt x="6478176" y="5872304"/>
                  <a:pt x="4152572" y="5880765"/>
                  <a:pt x="3884462" y="5871919"/>
                </a:cubicBezTo>
                <a:cubicBezTo>
                  <a:pt x="3559738" y="5860765"/>
                  <a:pt x="3252674" y="5782688"/>
                  <a:pt x="2951503" y="5685381"/>
                </a:cubicBezTo>
                <a:cubicBezTo>
                  <a:pt x="2824239" y="5644226"/>
                  <a:pt x="2706035" y="5585765"/>
                  <a:pt x="2582393" y="5540381"/>
                </a:cubicBezTo>
                <a:cubicBezTo>
                  <a:pt x="2411654" y="5477686"/>
                  <a:pt x="2279862" y="5358071"/>
                  <a:pt x="2109575" y="5307686"/>
                </a:cubicBezTo>
                <a:cubicBezTo>
                  <a:pt x="1934305" y="5255763"/>
                  <a:pt x="1784398" y="5160762"/>
                  <a:pt x="1604145" y="5120379"/>
                </a:cubicBezTo>
                <a:cubicBezTo>
                  <a:pt x="1509040" y="5098840"/>
                  <a:pt x="1417102" y="5059994"/>
                  <a:pt x="1432046" y="4948840"/>
                </a:cubicBezTo>
                <a:cubicBezTo>
                  <a:pt x="1436123" y="4917301"/>
                  <a:pt x="1411214" y="4891532"/>
                  <a:pt x="1371813" y="4900763"/>
                </a:cubicBezTo>
                <a:cubicBezTo>
                  <a:pt x="1296633" y="4918071"/>
                  <a:pt x="1262665" y="4872300"/>
                  <a:pt x="1220998" y="4838069"/>
                </a:cubicBezTo>
                <a:cubicBezTo>
                  <a:pt x="1146725" y="4777302"/>
                  <a:pt x="1076074" y="4712685"/>
                  <a:pt x="957869" y="4702684"/>
                </a:cubicBezTo>
                <a:cubicBezTo>
                  <a:pt x="980512" y="4654991"/>
                  <a:pt x="1019009" y="4661916"/>
                  <a:pt x="1054336" y="4671915"/>
                </a:cubicBezTo>
                <a:cubicBezTo>
                  <a:pt x="1147177" y="4698070"/>
                  <a:pt x="1239115" y="4727684"/>
                  <a:pt x="1331957" y="4753839"/>
                </a:cubicBezTo>
                <a:cubicBezTo>
                  <a:pt x="1392645" y="4770763"/>
                  <a:pt x="1452881" y="4794609"/>
                  <a:pt x="1533949" y="4775761"/>
                </a:cubicBezTo>
                <a:cubicBezTo>
                  <a:pt x="1464202" y="4679607"/>
                  <a:pt x="1345545" y="4662300"/>
                  <a:pt x="1249533" y="4632685"/>
                </a:cubicBezTo>
                <a:cubicBezTo>
                  <a:pt x="1129515" y="4595378"/>
                  <a:pt x="1058865" y="4524991"/>
                  <a:pt x="974172" y="4446530"/>
                </a:cubicBezTo>
                <a:cubicBezTo>
                  <a:pt x="1062487" y="4427683"/>
                  <a:pt x="1117287" y="4485377"/>
                  <a:pt x="1186579" y="4482299"/>
                </a:cubicBezTo>
                <a:cubicBezTo>
                  <a:pt x="1190203" y="4472300"/>
                  <a:pt x="1196544" y="4457684"/>
                  <a:pt x="1195637" y="4457299"/>
                </a:cubicBezTo>
                <a:cubicBezTo>
                  <a:pt x="1082415" y="4414222"/>
                  <a:pt x="1029426" y="4333453"/>
                  <a:pt x="1011761" y="4235759"/>
                </a:cubicBezTo>
                <a:cubicBezTo>
                  <a:pt x="1002706" y="4185376"/>
                  <a:pt x="961492" y="4169607"/>
                  <a:pt x="920731" y="4146528"/>
                </a:cubicBezTo>
                <a:cubicBezTo>
                  <a:pt x="778522" y="4064606"/>
                  <a:pt x="628163" y="3990375"/>
                  <a:pt x="511316" y="3877683"/>
                </a:cubicBezTo>
                <a:cubicBezTo>
                  <a:pt x="646279" y="3892682"/>
                  <a:pt x="754521" y="3966143"/>
                  <a:pt x="899898" y="3997682"/>
                </a:cubicBezTo>
                <a:cubicBezTo>
                  <a:pt x="784411" y="3873836"/>
                  <a:pt x="634956" y="3811144"/>
                  <a:pt x="498636" y="3736143"/>
                </a:cubicBezTo>
                <a:cubicBezTo>
                  <a:pt x="436588" y="3701912"/>
                  <a:pt x="379073" y="3658065"/>
                  <a:pt x="303890" y="3639604"/>
                </a:cubicBezTo>
                <a:cubicBezTo>
                  <a:pt x="277170" y="3633065"/>
                  <a:pt x="233240" y="3619219"/>
                  <a:pt x="254527" y="3582680"/>
                </a:cubicBezTo>
                <a:cubicBezTo>
                  <a:pt x="272641" y="3552297"/>
                  <a:pt x="308419" y="3561526"/>
                  <a:pt x="341028" y="3570373"/>
                </a:cubicBezTo>
                <a:cubicBezTo>
                  <a:pt x="419378" y="3592297"/>
                  <a:pt x="500446" y="3592682"/>
                  <a:pt x="606424" y="3592297"/>
                </a:cubicBezTo>
                <a:cubicBezTo>
                  <a:pt x="517657" y="3491912"/>
                  <a:pt x="355067" y="3521913"/>
                  <a:pt x="278984" y="3416526"/>
                </a:cubicBezTo>
                <a:cubicBezTo>
                  <a:pt x="374088" y="3398064"/>
                  <a:pt x="447458" y="3436142"/>
                  <a:pt x="524452" y="3443448"/>
                </a:cubicBezTo>
                <a:cubicBezTo>
                  <a:pt x="594195" y="3449987"/>
                  <a:pt x="611405" y="3432296"/>
                  <a:pt x="595102" y="3374218"/>
                </a:cubicBezTo>
                <a:cubicBezTo>
                  <a:pt x="569741" y="3283833"/>
                  <a:pt x="607782" y="3237678"/>
                  <a:pt x="709231" y="3262295"/>
                </a:cubicBezTo>
                <a:cubicBezTo>
                  <a:pt x="803432" y="3285372"/>
                  <a:pt x="813394" y="3251526"/>
                  <a:pt x="788033" y="3199987"/>
                </a:cubicBezTo>
                <a:cubicBezTo>
                  <a:pt x="751802" y="3124988"/>
                  <a:pt x="793015" y="3066910"/>
                  <a:pt x="821094" y="3003833"/>
                </a:cubicBezTo>
                <a:cubicBezTo>
                  <a:pt x="864120" y="2907680"/>
                  <a:pt x="846003" y="2860755"/>
                  <a:pt x="753161" y="2789218"/>
                </a:cubicBezTo>
                <a:cubicBezTo>
                  <a:pt x="701080" y="2749216"/>
                  <a:pt x="644921" y="2715371"/>
                  <a:pt x="569285" y="2680756"/>
                </a:cubicBezTo>
                <a:cubicBezTo>
                  <a:pt x="743651" y="2661909"/>
                  <a:pt x="560683" y="2598448"/>
                  <a:pt x="622275" y="2558832"/>
                </a:cubicBezTo>
                <a:cubicBezTo>
                  <a:pt x="745462" y="2542678"/>
                  <a:pt x="846003" y="2668833"/>
                  <a:pt x="1013576" y="2632679"/>
                </a:cubicBezTo>
                <a:cubicBezTo>
                  <a:pt x="806602" y="2523446"/>
                  <a:pt x="577892" y="2487677"/>
                  <a:pt x="427984" y="2342293"/>
                </a:cubicBezTo>
                <a:cubicBezTo>
                  <a:pt x="462405" y="2309216"/>
                  <a:pt x="496823" y="2339985"/>
                  <a:pt x="526263" y="2327678"/>
                </a:cubicBezTo>
                <a:cubicBezTo>
                  <a:pt x="525356" y="2319985"/>
                  <a:pt x="527622" y="2308446"/>
                  <a:pt x="522186" y="2304986"/>
                </a:cubicBezTo>
                <a:cubicBezTo>
                  <a:pt x="410323" y="2225754"/>
                  <a:pt x="408509" y="2223831"/>
                  <a:pt x="528526" y="2165368"/>
                </a:cubicBezTo>
                <a:cubicBezTo>
                  <a:pt x="570645" y="2144984"/>
                  <a:pt x="567023" y="2126906"/>
                  <a:pt x="544832" y="2101138"/>
                </a:cubicBezTo>
                <a:cubicBezTo>
                  <a:pt x="528978" y="2083061"/>
                  <a:pt x="509957" y="2066906"/>
                  <a:pt x="519016" y="2027291"/>
                </a:cubicBezTo>
                <a:cubicBezTo>
                  <a:pt x="584685" y="2078062"/>
                  <a:pt x="902162" y="2061522"/>
                  <a:pt x="958321" y="2056137"/>
                </a:cubicBezTo>
                <a:cubicBezTo>
                  <a:pt x="1021272" y="2050369"/>
                  <a:pt x="1083319" y="2025753"/>
                  <a:pt x="1149440" y="2039214"/>
                </a:cubicBezTo>
                <a:cubicBezTo>
                  <a:pt x="1202430" y="2049985"/>
                  <a:pt x="1447897" y="2154215"/>
                  <a:pt x="1482772" y="2034599"/>
                </a:cubicBezTo>
                <a:cubicBezTo>
                  <a:pt x="1484583" y="2028831"/>
                  <a:pt x="1583765" y="2042293"/>
                  <a:pt x="1637208" y="2048831"/>
                </a:cubicBezTo>
                <a:cubicBezTo>
                  <a:pt x="1684309" y="2054216"/>
                  <a:pt x="1737297" y="2078062"/>
                  <a:pt x="1768999" y="2030369"/>
                </a:cubicBezTo>
                <a:cubicBezTo>
                  <a:pt x="1787568" y="2002293"/>
                  <a:pt x="1711030" y="1948062"/>
                  <a:pt x="1642642" y="1943445"/>
                </a:cubicBezTo>
                <a:cubicBezTo>
                  <a:pt x="1583312" y="1939214"/>
                  <a:pt x="1521266" y="1933060"/>
                  <a:pt x="1464655" y="1944599"/>
                </a:cubicBezTo>
                <a:cubicBezTo>
                  <a:pt x="1394911" y="1958446"/>
                  <a:pt x="1357322" y="1936138"/>
                  <a:pt x="1337846" y="1888061"/>
                </a:cubicBezTo>
                <a:cubicBezTo>
                  <a:pt x="1316106" y="1834985"/>
                  <a:pt x="1274439" y="1810368"/>
                  <a:pt x="1216924" y="1785752"/>
                </a:cubicBezTo>
                <a:cubicBezTo>
                  <a:pt x="1077431" y="1726138"/>
                  <a:pt x="943377" y="1657291"/>
                  <a:pt x="790299" y="1622676"/>
                </a:cubicBezTo>
                <a:cubicBezTo>
                  <a:pt x="759953" y="1615751"/>
                  <a:pt x="726441" y="1606521"/>
                  <a:pt x="712401" y="1560751"/>
                </a:cubicBezTo>
                <a:cubicBezTo>
                  <a:pt x="1126798" y="1629213"/>
                  <a:pt x="1504511" y="1807676"/>
                  <a:pt x="1932039" y="1797291"/>
                </a:cubicBezTo>
                <a:cubicBezTo>
                  <a:pt x="1815195" y="1740752"/>
                  <a:pt x="1679780" y="1737675"/>
                  <a:pt x="1555234" y="1698059"/>
                </a:cubicBezTo>
                <a:cubicBezTo>
                  <a:pt x="1643549" y="1668444"/>
                  <a:pt x="1726428" y="1699213"/>
                  <a:pt x="1810212" y="1716137"/>
                </a:cubicBezTo>
                <a:cubicBezTo>
                  <a:pt x="1880410" y="1729982"/>
                  <a:pt x="1943817" y="1732290"/>
                  <a:pt x="1951515" y="1649598"/>
                </a:cubicBezTo>
                <a:cubicBezTo>
                  <a:pt x="1948798" y="1644214"/>
                  <a:pt x="1949249" y="1637291"/>
                  <a:pt x="1949704" y="1630753"/>
                </a:cubicBezTo>
                <a:cubicBezTo>
                  <a:pt x="1926152" y="1596522"/>
                  <a:pt x="1889468" y="1578830"/>
                  <a:pt x="1845990" y="1568828"/>
                </a:cubicBezTo>
                <a:cubicBezTo>
                  <a:pt x="1819722" y="1562674"/>
                  <a:pt x="1784851" y="1553443"/>
                  <a:pt x="1785302" y="1528829"/>
                </a:cubicBezTo>
                <a:cubicBezTo>
                  <a:pt x="1786662" y="1437674"/>
                  <a:pt x="1702878" y="1411136"/>
                  <a:pt x="1619092" y="1384597"/>
                </a:cubicBezTo>
                <a:cubicBezTo>
                  <a:pt x="1665740" y="1339213"/>
                  <a:pt x="1702423" y="1372674"/>
                  <a:pt x="1737750" y="1369214"/>
                </a:cubicBezTo>
                <a:cubicBezTo>
                  <a:pt x="1760848" y="1366906"/>
                  <a:pt x="1781679" y="1362675"/>
                  <a:pt x="1781679" y="1339213"/>
                </a:cubicBezTo>
                <a:cubicBezTo>
                  <a:pt x="1782132" y="1319597"/>
                  <a:pt x="1771262" y="1297288"/>
                  <a:pt x="1748620" y="1296905"/>
                </a:cubicBezTo>
                <a:cubicBezTo>
                  <a:pt x="1606863" y="1293442"/>
                  <a:pt x="1528513" y="1167288"/>
                  <a:pt x="1381324" y="1166904"/>
                </a:cubicBezTo>
                <a:cubicBezTo>
                  <a:pt x="1293462" y="1166904"/>
                  <a:pt x="1427065" y="1095751"/>
                  <a:pt x="1352792" y="1066135"/>
                </a:cubicBezTo>
                <a:cubicBezTo>
                  <a:pt x="1336486" y="1059596"/>
                  <a:pt x="1395363" y="1049597"/>
                  <a:pt x="1421631" y="1051135"/>
                </a:cubicBezTo>
                <a:cubicBezTo>
                  <a:pt x="1447445" y="1052673"/>
                  <a:pt x="1470543" y="1071519"/>
                  <a:pt x="1501793" y="1058058"/>
                </a:cubicBezTo>
                <a:cubicBezTo>
                  <a:pt x="1519003" y="1009981"/>
                  <a:pt x="1474621" y="992289"/>
                  <a:pt x="1437935" y="978826"/>
                </a:cubicBezTo>
                <a:cubicBezTo>
                  <a:pt x="1353244" y="947673"/>
                  <a:pt x="1270817" y="909981"/>
                  <a:pt x="1177975" y="898826"/>
                </a:cubicBezTo>
                <a:cubicBezTo>
                  <a:pt x="1144915" y="894980"/>
                  <a:pt x="1225528" y="843440"/>
                  <a:pt x="1241378" y="825366"/>
                </a:cubicBezTo>
                <a:cubicBezTo>
                  <a:pt x="867743" y="635366"/>
                  <a:pt x="418474" y="644980"/>
                  <a:pt x="0" y="491517"/>
                </a:cubicBezTo>
                <a:cubicBezTo>
                  <a:pt x="92391" y="461518"/>
                  <a:pt x="160326" y="483440"/>
                  <a:pt x="223277" y="488057"/>
                </a:cubicBezTo>
                <a:cubicBezTo>
                  <a:pt x="380429" y="499594"/>
                  <a:pt x="535773" y="523440"/>
                  <a:pt x="692473" y="537671"/>
                </a:cubicBezTo>
                <a:cubicBezTo>
                  <a:pt x="769465" y="544594"/>
                  <a:pt x="841022" y="570749"/>
                  <a:pt x="927071" y="529211"/>
                </a:cubicBezTo>
                <a:cubicBezTo>
                  <a:pt x="984589" y="501518"/>
                  <a:pt x="1076527" y="531517"/>
                  <a:pt x="1147177" y="556134"/>
                </a:cubicBezTo>
                <a:cubicBezTo>
                  <a:pt x="1205600" y="576517"/>
                  <a:pt x="1261306" y="581901"/>
                  <a:pt x="1338752" y="556134"/>
                </a:cubicBezTo>
                <a:cubicBezTo>
                  <a:pt x="1268554" y="540364"/>
                  <a:pt x="1214658" y="526519"/>
                  <a:pt x="1159406" y="516901"/>
                </a:cubicBezTo>
                <a:cubicBezTo>
                  <a:pt x="1115475" y="509211"/>
                  <a:pt x="1220094" y="478056"/>
                  <a:pt x="1273535" y="481902"/>
                </a:cubicBezTo>
                <a:cubicBezTo>
                  <a:pt x="1348263" y="487287"/>
                  <a:pt x="1306144" y="467287"/>
                  <a:pt x="1293462" y="439595"/>
                </a:cubicBezTo>
                <a:cubicBezTo>
                  <a:pt x="1279875" y="409979"/>
                  <a:pt x="1320183" y="400749"/>
                  <a:pt x="1345545" y="406900"/>
                </a:cubicBezTo>
                <a:cubicBezTo>
                  <a:pt x="1442916" y="431133"/>
                  <a:pt x="1539834" y="388441"/>
                  <a:pt x="1640379" y="423057"/>
                </a:cubicBezTo>
                <a:cubicBezTo>
                  <a:pt x="1615015" y="337670"/>
                  <a:pt x="1560215" y="300363"/>
                  <a:pt x="1445634" y="288439"/>
                </a:cubicBezTo>
                <a:cubicBezTo>
                  <a:pt x="1402608" y="283826"/>
                  <a:pt x="1357773" y="290748"/>
                  <a:pt x="1320636" y="266131"/>
                </a:cubicBezTo>
                <a:cubicBezTo>
                  <a:pt x="1299349" y="251902"/>
                  <a:pt x="1275346" y="234978"/>
                  <a:pt x="1292104" y="208824"/>
                </a:cubicBezTo>
                <a:cubicBezTo>
                  <a:pt x="1303877" y="190363"/>
                  <a:pt x="1329242" y="190363"/>
                  <a:pt x="1350074" y="196517"/>
                </a:cubicBezTo>
                <a:cubicBezTo>
                  <a:pt x="1443371" y="223826"/>
                  <a:pt x="1540741" y="233825"/>
                  <a:pt x="1638113" y="243826"/>
                </a:cubicBezTo>
                <a:cubicBezTo>
                  <a:pt x="1653059" y="245364"/>
                  <a:pt x="1669814" y="250365"/>
                  <a:pt x="1686573" y="224977"/>
                </a:cubicBezTo>
                <a:cubicBezTo>
                  <a:pt x="1504511" y="183824"/>
                  <a:pt x="1331505" y="125362"/>
                  <a:pt x="1144459" y="102670"/>
                </a:cubicBezTo>
                <a:cubicBezTo>
                  <a:pt x="1147177" y="91900"/>
                  <a:pt x="1149896" y="81131"/>
                  <a:pt x="1152614" y="70362"/>
                </a:cubicBezTo>
                <a:cubicBezTo>
                  <a:pt x="1298896" y="85746"/>
                  <a:pt x="1445182" y="101131"/>
                  <a:pt x="1629961" y="120363"/>
                </a:cubicBezTo>
                <a:cubicBezTo>
                  <a:pt x="1516284" y="59207"/>
                  <a:pt x="1408951" y="79594"/>
                  <a:pt x="1324712" y="25362"/>
                </a:cubicBezTo>
                <a:cubicBezTo>
                  <a:pt x="1340563" y="4786"/>
                  <a:pt x="1359698" y="-407"/>
                  <a:pt x="1379513" y="25"/>
                </a:cubicBezTo>
                <a:close/>
              </a:path>
            </a:pathLst>
          </a:custGeom>
        </p:spPr>
      </p:pic>
    </p:spTree>
    <p:extLst>
      <p:ext uri="{BB962C8B-B14F-4D97-AF65-F5344CB8AC3E}">
        <p14:creationId xmlns:p14="http://schemas.microsoft.com/office/powerpoint/2010/main" val="2192304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useBgFill="1">
        <p:nvSpPr>
          <p:cNvPr id="23" name="Rectangle 17">
            <a:extLst>
              <a:ext uri="{FF2B5EF4-FFF2-40B4-BE49-F238E27FC236}">
                <a16:creationId xmlns:a16="http://schemas.microsoft.com/office/drawing/2014/main" id="{69652D62-ECFB-408E-ABE6-155A644F43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19">
            <a:extLst>
              <a:ext uri="{FF2B5EF4-FFF2-40B4-BE49-F238E27FC236}">
                <a16:creationId xmlns:a16="http://schemas.microsoft.com/office/drawing/2014/main" id="{C1FEA985-924B-4044-8778-32D1E7164C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bg1">
              <a:lumMod val="75000"/>
              <a:lumOff val="25000"/>
            </a:schemeClr>
          </a:solidFill>
          <a:ln>
            <a:noFill/>
          </a:ln>
          <a:effectLst>
            <a:innerShdw blurRad="63500" dist="508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99503C4-ED73-4B26-B060-53776BE2B48C}"/>
              </a:ext>
            </a:extLst>
          </p:cNvPr>
          <p:cNvSpPr>
            <a:spLocks noGrp="1"/>
          </p:cNvSpPr>
          <p:nvPr>
            <p:ph type="title"/>
          </p:nvPr>
        </p:nvSpPr>
        <p:spPr>
          <a:xfrm>
            <a:off x="913795" y="963506"/>
            <a:ext cx="3740815" cy="4827693"/>
          </a:xfrm>
        </p:spPr>
        <p:txBody>
          <a:bodyPr vert="horz" lIns="91440" tIns="45720" rIns="91440" bIns="45720" rtlCol="0" anchor="ctr">
            <a:normAutofit/>
          </a:bodyPr>
          <a:lstStyle/>
          <a:p>
            <a:pPr algn="r"/>
            <a:r>
              <a:rPr lang="en-US" b="1" dirty="0">
                <a:latin typeface="Quire Sans" panose="020B0502040400020003" pitchFamily="34" charset="0"/>
                <a:cs typeface="Quire Sans" panose="020B0502040400020003" pitchFamily="34" charset="0"/>
              </a:rPr>
              <a:t>HYPOTHESIS</a:t>
            </a:r>
          </a:p>
        </p:txBody>
      </p:sp>
      <p:cxnSp>
        <p:nvCxnSpPr>
          <p:cNvPr id="22" name="Straight Connector 21">
            <a:extLst>
              <a:ext uri="{FF2B5EF4-FFF2-40B4-BE49-F238E27FC236}">
                <a16:creationId xmlns:a16="http://schemas.microsoft.com/office/drawing/2014/main" id="{96C7F9CB-BCC3-4648-8DEF-07B0887D87D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81187" y="2057399"/>
            <a:ext cx="0" cy="27432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1FEB47B1-8D18-4417-9FC7-F0A5CE09EDD4}"/>
              </a:ext>
            </a:extLst>
          </p:cNvPr>
          <p:cNvSpPr/>
          <p:nvPr/>
        </p:nvSpPr>
        <p:spPr>
          <a:xfrm>
            <a:off x="5246841" y="1439496"/>
            <a:ext cx="6328912" cy="4827694"/>
          </a:xfrm>
          <a:prstGeom prst="rect">
            <a:avLst/>
          </a:prstGeom>
          <a:effectLst/>
        </p:spPr>
        <p:txBody>
          <a:bodyPr vert="horz" lIns="91440" tIns="45720" rIns="91440" bIns="45720" rtlCol="0" anchor="ctr">
            <a:normAutofit/>
          </a:bodyPr>
          <a:lstStyle/>
          <a:p>
            <a:pPr marL="285750" indent="-285750" defTabSz="457200">
              <a:spcBef>
                <a:spcPct val="20000"/>
              </a:spcBef>
              <a:spcAft>
                <a:spcPts val="600"/>
              </a:spcAft>
              <a:buClr>
                <a:schemeClr val="tx2"/>
              </a:buClr>
              <a:buSzPct val="70000"/>
              <a:buFont typeface="Wingdings 2" charset="2"/>
              <a:buChar char="•"/>
            </a:pPr>
            <a:r>
              <a:rPr lang="en-US" sz="1600" b="1" dirty="0">
                <a:ln>
                  <a:solidFill>
                    <a:schemeClr val="bg1">
                      <a:lumMod val="75000"/>
                      <a:lumOff val="25000"/>
                      <a:alpha val="10000"/>
                    </a:schemeClr>
                  </a:solidFill>
                </a:ln>
                <a:effectLst>
                  <a:outerShdw blurRad="9525" dist="25400" dir="14640000" algn="tl" rotWithShape="0">
                    <a:schemeClr val="bg1">
                      <a:alpha val="30000"/>
                    </a:schemeClr>
                  </a:outerShdw>
                </a:effectLst>
                <a:latin typeface="Quire Sans" panose="020B0502040400020003" pitchFamily="34" charset="0"/>
                <a:cs typeface="Quire Sans" panose="020B0502040400020003" pitchFamily="34" charset="0"/>
              </a:rPr>
              <a:t>There is a correlation between the increase of COVID-19 that leads to a decrease in mobility in four variables (Retails &amp; Recreation, Grocery &amp; Pharmacy, Parks, Transit Stations, Workplaces &amp; Residential) .</a:t>
            </a:r>
          </a:p>
          <a:p>
            <a:pPr defTabSz="457200">
              <a:spcBef>
                <a:spcPct val="20000"/>
              </a:spcBef>
              <a:spcAft>
                <a:spcPts val="600"/>
              </a:spcAft>
              <a:buClr>
                <a:schemeClr val="tx2"/>
              </a:buClr>
              <a:buSzPct val="70000"/>
              <a:buFont typeface="Wingdings 2" charset="2"/>
            </a:pPr>
            <a:endParaRPr lang="en-US" sz="1600" b="1" dirty="0">
              <a:ln>
                <a:solidFill>
                  <a:schemeClr val="bg1">
                    <a:lumMod val="75000"/>
                    <a:lumOff val="25000"/>
                    <a:alpha val="10000"/>
                  </a:schemeClr>
                </a:solidFill>
              </a:ln>
              <a:effectLst>
                <a:outerShdw blurRad="9525" dist="25400" dir="14640000" algn="tl" rotWithShape="0">
                  <a:schemeClr val="bg1">
                    <a:alpha val="30000"/>
                  </a:schemeClr>
                </a:outerShdw>
              </a:effectLst>
              <a:latin typeface="Quire Sans" panose="020B0502040400020003" pitchFamily="34" charset="0"/>
              <a:cs typeface="Quire Sans" panose="020B0502040400020003" pitchFamily="34" charset="0"/>
            </a:endParaRPr>
          </a:p>
          <a:p>
            <a:pPr marL="285750" indent="-285750" defTabSz="457200">
              <a:spcBef>
                <a:spcPct val="20000"/>
              </a:spcBef>
              <a:spcAft>
                <a:spcPts val="600"/>
              </a:spcAft>
              <a:buClr>
                <a:schemeClr val="tx2"/>
              </a:buClr>
              <a:buSzPct val="70000"/>
              <a:buFont typeface="Wingdings 2" charset="2"/>
              <a:buChar char="•"/>
            </a:pPr>
            <a:r>
              <a:rPr lang="en-US" sz="1600" b="1" u="sng" dirty="0">
                <a:ln>
                  <a:solidFill>
                    <a:schemeClr val="bg1">
                      <a:lumMod val="75000"/>
                      <a:lumOff val="25000"/>
                      <a:alpha val="10000"/>
                    </a:schemeClr>
                  </a:solidFill>
                </a:ln>
                <a:effectLst>
                  <a:outerShdw blurRad="9525" dist="25400" dir="14640000" algn="tl" rotWithShape="0">
                    <a:schemeClr val="bg1">
                      <a:alpha val="30000"/>
                    </a:schemeClr>
                  </a:outerShdw>
                </a:effectLst>
                <a:latin typeface="Quire Sans" panose="020B0502040400020003" pitchFamily="34" charset="0"/>
                <a:cs typeface="Quire Sans" panose="020B0502040400020003" pitchFamily="34" charset="0"/>
              </a:rPr>
              <a:t>Our Null Hypothesis: </a:t>
            </a:r>
          </a:p>
          <a:p>
            <a:pPr defTabSz="457200">
              <a:spcBef>
                <a:spcPct val="20000"/>
              </a:spcBef>
              <a:spcAft>
                <a:spcPts val="600"/>
              </a:spcAft>
              <a:buClr>
                <a:schemeClr val="tx2"/>
              </a:buClr>
              <a:buSzPct val="70000"/>
              <a:buFont typeface="Wingdings 2" charset="2"/>
            </a:pPr>
            <a:r>
              <a:rPr lang="en-US" sz="1600" b="1" dirty="0">
                <a:ln>
                  <a:solidFill>
                    <a:schemeClr val="bg1">
                      <a:lumMod val="75000"/>
                      <a:lumOff val="25000"/>
                      <a:alpha val="10000"/>
                    </a:schemeClr>
                  </a:solidFill>
                </a:ln>
                <a:effectLst>
                  <a:outerShdw blurRad="9525" dist="25400" dir="14640000" algn="tl" rotWithShape="0">
                    <a:schemeClr val="bg1">
                      <a:alpha val="30000"/>
                    </a:schemeClr>
                  </a:outerShdw>
                </a:effectLst>
                <a:latin typeface="Quire Sans" panose="020B0502040400020003" pitchFamily="34" charset="0"/>
                <a:cs typeface="Quire Sans" panose="020B0502040400020003" pitchFamily="34" charset="0"/>
              </a:rPr>
              <a:t>      There is no correlation between mobility change</a:t>
            </a:r>
            <a:br>
              <a:rPr lang="en-US" sz="1600" b="1" dirty="0">
                <a:ln>
                  <a:solidFill>
                    <a:schemeClr val="bg1">
                      <a:lumMod val="75000"/>
                      <a:lumOff val="25000"/>
                      <a:alpha val="10000"/>
                    </a:schemeClr>
                  </a:solidFill>
                </a:ln>
                <a:effectLst>
                  <a:outerShdw blurRad="9525" dist="25400" dir="14640000" algn="tl" rotWithShape="0">
                    <a:schemeClr val="bg1">
                      <a:alpha val="30000"/>
                    </a:schemeClr>
                  </a:outerShdw>
                </a:effectLst>
                <a:latin typeface="Quire Sans" panose="020B0502040400020003" pitchFamily="34" charset="0"/>
                <a:cs typeface="Quire Sans" panose="020B0502040400020003" pitchFamily="34" charset="0"/>
              </a:rPr>
            </a:br>
            <a:r>
              <a:rPr lang="en-US" sz="1600" b="1" dirty="0">
                <a:ln>
                  <a:solidFill>
                    <a:schemeClr val="bg1">
                      <a:lumMod val="75000"/>
                      <a:lumOff val="25000"/>
                      <a:alpha val="10000"/>
                    </a:schemeClr>
                  </a:solidFill>
                </a:ln>
                <a:effectLst>
                  <a:outerShdw blurRad="9525" dist="25400" dir="14640000" algn="tl" rotWithShape="0">
                    <a:schemeClr val="bg1">
                      <a:alpha val="30000"/>
                    </a:schemeClr>
                  </a:outerShdw>
                </a:effectLst>
                <a:latin typeface="Quire Sans" panose="020B0502040400020003" pitchFamily="34" charset="0"/>
                <a:cs typeface="Quire Sans" panose="020B0502040400020003" pitchFamily="34" charset="0"/>
              </a:rPr>
              <a:t>      and COVID-19 cases in Philadelphia.</a:t>
            </a:r>
          </a:p>
          <a:p>
            <a:pPr defTabSz="457200">
              <a:spcBef>
                <a:spcPct val="20000"/>
              </a:spcBef>
              <a:spcAft>
                <a:spcPts val="600"/>
              </a:spcAft>
              <a:buClr>
                <a:schemeClr val="tx2"/>
              </a:buClr>
              <a:buSzPct val="70000"/>
              <a:buFont typeface="Wingdings 2" charset="2"/>
            </a:pPr>
            <a:endParaRPr lang="en-US" sz="1600" b="1" dirty="0">
              <a:ln>
                <a:solidFill>
                  <a:schemeClr val="bg1">
                    <a:lumMod val="75000"/>
                    <a:lumOff val="25000"/>
                    <a:alpha val="10000"/>
                  </a:schemeClr>
                </a:solidFill>
              </a:ln>
              <a:effectLst>
                <a:outerShdw blurRad="9525" dist="25400" dir="14640000" algn="tl" rotWithShape="0">
                  <a:schemeClr val="bg1">
                    <a:alpha val="30000"/>
                  </a:schemeClr>
                </a:outerShdw>
              </a:effectLst>
              <a:latin typeface="Quire Sans" panose="020B0502040400020003" pitchFamily="34" charset="0"/>
              <a:cs typeface="Quire Sans" panose="020B0502040400020003" pitchFamily="34" charset="0"/>
            </a:endParaRPr>
          </a:p>
          <a:p>
            <a:pPr marL="285750" indent="-285750" defTabSz="457200">
              <a:spcBef>
                <a:spcPct val="20000"/>
              </a:spcBef>
              <a:spcAft>
                <a:spcPts val="600"/>
              </a:spcAft>
              <a:buClr>
                <a:schemeClr val="tx2"/>
              </a:buClr>
              <a:buSzPct val="70000"/>
              <a:buFont typeface="Wingdings 2" charset="2"/>
              <a:buChar char="•"/>
            </a:pPr>
            <a:r>
              <a:rPr lang="en-US" sz="1600" b="1" u="sng" dirty="0">
                <a:ln>
                  <a:solidFill>
                    <a:schemeClr val="bg1">
                      <a:lumMod val="75000"/>
                      <a:lumOff val="25000"/>
                      <a:alpha val="10000"/>
                    </a:schemeClr>
                  </a:solidFill>
                </a:ln>
                <a:effectLst>
                  <a:outerShdw blurRad="9525" dist="25400" dir="14640000" algn="tl" rotWithShape="0">
                    <a:schemeClr val="bg1">
                      <a:alpha val="30000"/>
                    </a:schemeClr>
                  </a:outerShdw>
                </a:effectLst>
                <a:latin typeface="Quire Sans" panose="020B0502040400020003" pitchFamily="34" charset="0"/>
                <a:cs typeface="Quire Sans" panose="020B0502040400020003" pitchFamily="34" charset="0"/>
              </a:rPr>
              <a:t>Our Alternate Hypothesis:</a:t>
            </a:r>
          </a:p>
          <a:p>
            <a:pPr defTabSz="457200">
              <a:spcBef>
                <a:spcPct val="20000"/>
              </a:spcBef>
              <a:spcAft>
                <a:spcPts val="600"/>
              </a:spcAft>
              <a:buClr>
                <a:schemeClr val="tx2"/>
              </a:buClr>
              <a:buSzPct val="70000"/>
              <a:buFont typeface="Wingdings 2" charset="2"/>
            </a:pPr>
            <a:r>
              <a:rPr lang="en-US" sz="1600" b="1" dirty="0">
                <a:ln>
                  <a:solidFill>
                    <a:schemeClr val="bg1">
                      <a:lumMod val="75000"/>
                      <a:lumOff val="25000"/>
                      <a:alpha val="10000"/>
                    </a:schemeClr>
                  </a:solidFill>
                </a:ln>
                <a:effectLst>
                  <a:outerShdw blurRad="9525" dist="25400" dir="14640000" algn="tl" rotWithShape="0">
                    <a:schemeClr val="bg1">
                      <a:alpha val="30000"/>
                    </a:schemeClr>
                  </a:outerShdw>
                </a:effectLst>
                <a:latin typeface="Quire Sans" panose="020B0502040400020003" pitchFamily="34" charset="0"/>
                <a:cs typeface="Quire Sans" panose="020B0502040400020003" pitchFamily="34" charset="0"/>
              </a:rPr>
              <a:t>     COVID-19 cases influence the mobility of citizens in the city  of                                                        </a:t>
            </a:r>
          </a:p>
          <a:p>
            <a:pPr defTabSz="457200">
              <a:spcBef>
                <a:spcPct val="20000"/>
              </a:spcBef>
              <a:spcAft>
                <a:spcPts val="600"/>
              </a:spcAft>
              <a:buClr>
                <a:schemeClr val="tx2"/>
              </a:buClr>
              <a:buSzPct val="70000"/>
              <a:buFont typeface="Wingdings 2" charset="2"/>
            </a:pPr>
            <a:r>
              <a:rPr lang="en-US" sz="1600" b="1" dirty="0">
                <a:ln>
                  <a:solidFill>
                    <a:schemeClr val="bg1">
                      <a:lumMod val="75000"/>
                      <a:lumOff val="25000"/>
                      <a:alpha val="10000"/>
                    </a:schemeClr>
                  </a:solidFill>
                </a:ln>
                <a:effectLst>
                  <a:outerShdw blurRad="9525" dist="25400" dir="14640000" algn="tl" rotWithShape="0">
                    <a:schemeClr val="bg1">
                      <a:alpha val="30000"/>
                    </a:schemeClr>
                  </a:outerShdw>
                </a:effectLst>
                <a:latin typeface="Quire Sans" panose="020B0502040400020003" pitchFamily="34" charset="0"/>
                <a:cs typeface="Quire Sans" panose="020B0502040400020003" pitchFamily="34" charset="0"/>
              </a:rPr>
              <a:t>      Philadelphia.</a:t>
            </a:r>
          </a:p>
          <a:p>
            <a:pPr defTabSz="457200">
              <a:spcBef>
                <a:spcPct val="20000"/>
              </a:spcBef>
              <a:spcAft>
                <a:spcPts val="600"/>
              </a:spcAft>
              <a:buClr>
                <a:schemeClr val="tx2"/>
              </a:buClr>
              <a:buSzPct val="70000"/>
              <a:buFont typeface="Wingdings 2" charset="2"/>
            </a:pPr>
            <a:endParaRPr lang="en-US" b="1" dirty="0">
              <a:ln>
                <a:solidFill>
                  <a:schemeClr val="bg1">
                    <a:lumMod val="75000"/>
                    <a:lumOff val="25000"/>
                    <a:alpha val="10000"/>
                  </a:schemeClr>
                </a:solidFill>
              </a:ln>
              <a:effectLst>
                <a:outerShdw blurRad="9525" dist="25400" dir="14640000" algn="tl" rotWithShape="0">
                  <a:schemeClr val="bg1">
                    <a:alpha val="30000"/>
                  </a:schemeClr>
                </a:outerShdw>
              </a:effectLst>
              <a:latin typeface="Quire Sans" panose="020B0502040400020003" pitchFamily="34" charset="0"/>
              <a:cs typeface="Quire Sans" panose="020B0502040400020003" pitchFamily="34" charset="0"/>
            </a:endParaRPr>
          </a:p>
          <a:p>
            <a:pPr defTabSz="457200">
              <a:spcBef>
                <a:spcPct val="20000"/>
              </a:spcBef>
              <a:spcAft>
                <a:spcPts val="600"/>
              </a:spcAft>
              <a:buClr>
                <a:schemeClr val="tx2"/>
              </a:buClr>
              <a:buSzPct val="70000"/>
              <a:buFont typeface="Wingdings 2" charset="2"/>
            </a:pPr>
            <a:endParaRPr lang="en-US" b="1" dirty="0">
              <a:ln>
                <a:solidFill>
                  <a:schemeClr val="bg1">
                    <a:lumMod val="75000"/>
                    <a:lumOff val="25000"/>
                    <a:alpha val="10000"/>
                  </a:schemeClr>
                </a:solidFill>
              </a:ln>
              <a:effectLst>
                <a:outerShdw blurRad="9525" dist="25400" dir="14640000" algn="tl" rotWithShape="0">
                  <a:schemeClr val="bg1">
                    <a:alpha val="30000"/>
                  </a:schemeClr>
                </a:outerShdw>
              </a:effectLst>
            </a:endParaRPr>
          </a:p>
          <a:p>
            <a:pPr defTabSz="457200">
              <a:spcBef>
                <a:spcPct val="20000"/>
              </a:spcBef>
              <a:spcAft>
                <a:spcPts val="600"/>
              </a:spcAft>
              <a:buClr>
                <a:schemeClr val="tx2"/>
              </a:buClr>
              <a:buSzPct val="70000"/>
              <a:buFont typeface="Wingdings 2" charset="2"/>
            </a:pPr>
            <a:endParaRPr lang="en-US" b="1" dirty="0">
              <a:ln>
                <a:solidFill>
                  <a:schemeClr val="bg1">
                    <a:lumMod val="75000"/>
                    <a:lumOff val="25000"/>
                    <a:alpha val="10000"/>
                  </a:schemeClr>
                </a:solidFill>
              </a:ln>
              <a:effectLst>
                <a:outerShdw blurRad="9525" dist="25400" dir="14640000" algn="tl" rotWithShape="0">
                  <a:schemeClr val="bg1">
                    <a:alpha val="30000"/>
                  </a:schemeClr>
                </a:outerShdw>
              </a:effectLst>
            </a:endParaRPr>
          </a:p>
        </p:txBody>
      </p:sp>
    </p:spTree>
    <p:extLst>
      <p:ext uri="{BB962C8B-B14F-4D97-AF65-F5344CB8AC3E}">
        <p14:creationId xmlns:p14="http://schemas.microsoft.com/office/powerpoint/2010/main" val="19597510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9652D62-ECFB-408E-ABE6-155A644F43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1FEA985-924B-4044-8778-32D1E7164C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bg1">
              <a:lumMod val="75000"/>
              <a:lumOff val="25000"/>
            </a:schemeClr>
          </a:solidFill>
          <a:ln>
            <a:noFill/>
          </a:ln>
          <a:effectLst>
            <a:innerShdw blurRad="63500" dist="508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1DFCF03-B9C7-40ED-81EF-1A4EDA3C5385}"/>
              </a:ext>
            </a:extLst>
          </p:cNvPr>
          <p:cNvSpPr>
            <a:spLocks noGrp="1"/>
          </p:cNvSpPr>
          <p:nvPr>
            <p:ph type="title"/>
          </p:nvPr>
        </p:nvSpPr>
        <p:spPr>
          <a:xfrm>
            <a:off x="913795" y="963506"/>
            <a:ext cx="3740815" cy="4827693"/>
          </a:xfrm>
        </p:spPr>
        <p:txBody>
          <a:bodyPr>
            <a:normAutofit/>
          </a:bodyPr>
          <a:lstStyle/>
          <a:p>
            <a:pPr algn="r"/>
            <a:r>
              <a:rPr lang="en-US" b="1" dirty="0">
                <a:latin typeface="Quire Sans" panose="020B0502040400020003" pitchFamily="34" charset="0"/>
                <a:cs typeface="Quire Sans" panose="020B0502040400020003" pitchFamily="34" charset="0"/>
              </a:rPr>
              <a:t>COVID-19 DATA</a:t>
            </a:r>
            <a:endParaRPr lang="en-US" dirty="0">
              <a:latin typeface="Quire Sans" panose="020B0502040400020003" pitchFamily="34" charset="0"/>
              <a:cs typeface="Quire Sans" panose="020B0502040400020003" pitchFamily="34" charset="0"/>
            </a:endParaRPr>
          </a:p>
        </p:txBody>
      </p:sp>
      <p:cxnSp>
        <p:nvCxnSpPr>
          <p:cNvPr id="12" name="Straight Connector 11">
            <a:extLst>
              <a:ext uri="{FF2B5EF4-FFF2-40B4-BE49-F238E27FC236}">
                <a16:creationId xmlns:a16="http://schemas.microsoft.com/office/drawing/2014/main" id="{96C7F9CB-BCC3-4648-8DEF-07B0887D87D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81187" y="2057399"/>
            <a:ext cx="0" cy="27432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DC2987D3-2860-4734-9097-EB527E44D19E}"/>
              </a:ext>
            </a:extLst>
          </p:cNvPr>
          <p:cNvSpPr>
            <a:spLocks noGrp="1"/>
          </p:cNvSpPr>
          <p:nvPr>
            <p:ph idx="1"/>
          </p:nvPr>
        </p:nvSpPr>
        <p:spPr>
          <a:xfrm>
            <a:off x="5307765" y="963507"/>
            <a:ext cx="5959791" cy="4827694"/>
          </a:xfrm>
          <a:effectLst/>
        </p:spPr>
        <p:txBody>
          <a:bodyPr anchor="ctr">
            <a:normAutofit/>
          </a:bodyPr>
          <a:lstStyle/>
          <a:p>
            <a:pPr>
              <a:lnSpc>
                <a:spcPct val="90000"/>
              </a:lnSpc>
            </a:pPr>
            <a:endParaRPr lang="en-US" sz="1700" b="1">
              <a:solidFill>
                <a:schemeClr val="tx1"/>
              </a:solidFill>
              <a:latin typeface="Quire Sans" panose="020B0502040400020003" pitchFamily="34" charset="0"/>
              <a:cs typeface="Quire Sans" panose="020B0502040400020003" pitchFamily="34" charset="0"/>
              <a:hlinkClick r:id="rId3">
                <a:extLst>
                  <a:ext uri="{A12FA001-AC4F-418D-AE19-62706E023703}">
                    <ahyp:hlinkClr xmlns:ahyp="http://schemas.microsoft.com/office/drawing/2018/hyperlinkcolor" val="tx"/>
                  </a:ext>
                </a:extLst>
              </a:hlinkClick>
            </a:endParaRPr>
          </a:p>
          <a:p>
            <a:pPr>
              <a:lnSpc>
                <a:spcPct val="90000"/>
              </a:lnSpc>
            </a:pPr>
            <a:r>
              <a:rPr lang="en-US" sz="1700" b="1">
                <a:solidFill>
                  <a:schemeClr val="tx1"/>
                </a:solidFill>
                <a:latin typeface="Quire Sans" panose="020B0502040400020003" pitchFamily="34" charset="0"/>
                <a:cs typeface="Quire Sans" panose="020B0502040400020003" pitchFamily="34" charset="0"/>
                <a:hlinkClick r:id="rId3">
                  <a:extLst>
                    <a:ext uri="{A12FA001-AC4F-418D-AE19-62706E023703}">
                      <ahyp:hlinkClr xmlns:ahyp="http://schemas.microsoft.com/office/drawing/2018/hyperlinkcolor" val="tx"/>
                    </a:ext>
                  </a:extLst>
                </a:hlinkClick>
              </a:rPr>
              <a:t>https://github.com/nytimes/covid-19-data</a:t>
            </a:r>
            <a:endParaRPr lang="en-US" sz="1700" b="1">
              <a:solidFill>
                <a:schemeClr val="tx1"/>
              </a:solidFill>
              <a:latin typeface="Quire Sans" panose="020B0502040400020003" pitchFamily="34" charset="0"/>
              <a:cs typeface="Quire Sans" panose="020B0502040400020003" pitchFamily="34" charset="0"/>
            </a:endParaRPr>
          </a:p>
          <a:p>
            <a:pPr marL="0" indent="0">
              <a:lnSpc>
                <a:spcPct val="90000"/>
              </a:lnSpc>
              <a:buNone/>
            </a:pPr>
            <a:endParaRPr lang="en-US" sz="1700" b="1">
              <a:solidFill>
                <a:schemeClr val="tx1"/>
              </a:solidFill>
              <a:latin typeface="Quire Sans" panose="020B0502040400020003" pitchFamily="34" charset="0"/>
              <a:cs typeface="Quire Sans" panose="020B0502040400020003" pitchFamily="34" charset="0"/>
            </a:endParaRPr>
          </a:p>
          <a:p>
            <a:pPr>
              <a:lnSpc>
                <a:spcPct val="90000"/>
              </a:lnSpc>
            </a:pPr>
            <a:r>
              <a:rPr lang="en-US" sz="1700" b="1">
                <a:solidFill>
                  <a:schemeClr val="tx1"/>
                </a:solidFill>
                <a:latin typeface="Quire Sans" panose="020B0502040400020003" pitchFamily="34" charset="0"/>
                <a:cs typeface="Quire Sans" panose="020B0502040400020003" pitchFamily="34" charset="0"/>
              </a:rPr>
              <a:t>Data was gathered and organized by New York Times journalist</a:t>
            </a:r>
          </a:p>
          <a:p>
            <a:pPr marL="0" indent="0">
              <a:lnSpc>
                <a:spcPct val="90000"/>
              </a:lnSpc>
              <a:buNone/>
            </a:pPr>
            <a:endParaRPr lang="en-US" sz="1700" b="1">
              <a:solidFill>
                <a:schemeClr val="tx1"/>
              </a:solidFill>
              <a:latin typeface="Quire Sans" panose="020B0502040400020003" pitchFamily="34" charset="0"/>
              <a:cs typeface="Quire Sans" panose="020B0502040400020003" pitchFamily="34" charset="0"/>
            </a:endParaRPr>
          </a:p>
          <a:p>
            <a:pPr>
              <a:lnSpc>
                <a:spcPct val="90000"/>
              </a:lnSpc>
            </a:pPr>
            <a:r>
              <a:rPr lang="en-US" sz="1700" b="1">
                <a:solidFill>
                  <a:schemeClr val="tx1"/>
                </a:solidFill>
                <a:latin typeface="Quire Sans" panose="020B0502040400020003" pitchFamily="34" charset="0"/>
                <a:cs typeface="Quire Sans" panose="020B0502040400020003" pitchFamily="34" charset="0"/>
              </a:rPr>
              <a:t>Data was compiled from state, local government and health departments.</a:t>
            </a:r>
          </a:p>
          <a:p>
            <a:pPr marL="0" indent="0">
              <a:lnSpc>
                <a:spcPct val="90000"/>
              </a:lnSpc>
              <a:buNone/>
            </a:pPr>
            <a:endParaRPr lang="en-US" sz="1700" b="1">
              <a:solidFill>
                <a:schemeClr val="tx1"/>
              </a:solidFill>
              <a:latin typeface="Quire Sans" panose="020B0502040400020003" pitchFamily="34" charset="0"/>
              <a:cs typeface="Quire Sans" panose="020B0502040400020003" pitchFamily="34" charset="0"/>
            </a:endParaRPr>
          </a:p>
          <a:p>
            <a:pPr>
              <a:lnSpc>
                <a:spcPct val="90000"/>
              </a:lnSpc>
            </a:pPr>
            <a:r>
              <a:rPr lang="en-US" sz="1700" b="1">
                <a:solidFill>
                  <a:schemeClr val="tx1"/>
                </a:solidFill>
                <a:latin typeface="Quire Sans" panose="020B0502040400020003" pitchFamily="34" charset="0"/>
                <a:cs typeface="Quire Sans" panose="020B0502040400020003" pitchFamily="34" charset="0"/>
              </a:rPr>
              <a:t>CSV was organized by:</a:t>
            </a:r>
          </a:p>
          <a:p>
            <a:pPr marL="0" indent="0">
              <a:lnSpc>
                <a:spcPct val="90000"/>
              </a:lnSpc>
              <a:buNone/>
            </a:pPr>
            <a:r>
              <a:rPr lang="en-US" sz="1700" b="1">
                <a:solidFill>
                  <a:schemeClr val="tx1"/>
                </a:solidFill>
                <a:latin typeface="Quire Sans" panose="020B0502040400020003" pitchFamily="34" charset="0"/>
                <a:cs typeface="Quire Sans" panose="020B0502040400020003" pitchFamily="34" charset="0"/>
              </a:rPr>
              <a:t>	-Date county</a:t>
            </a:r>
          </a:p>
          <a:p>
            <a:pPr marL="0" indent="0">
              <a:lnSpc>
                <a:spcPct val="90000"/>
              </a:lnSpc>
              <a:buNone/>
            </a:pPr>
            <a:r>
              <a:rPr lang="en-US" sz="1700" b="1">
                <a:solidFill>
                  <a:schemeClr val="tx1"/>
                </a:solidFill>
                <a:latin typeface="Quire Sans" panose="020B0502040400020003" pitchFamily="34" charset="0"/>
                <a:cs typeface="Quire Sans" panose="020B0502040400020003" pitchFamily="34" charset="0"/>
              </a:rPr>
              <a:t>	-Fips</a:t>
            </a:r>
          </a:p>
          <a:p>
            <a:pPr marL="0" indent="0">
              <a:lnSpc>
                <a:spcPct val="90000"/>
              </a:lnSpc>
              <a:buNone/>
            </a:pPr>
            <a:r>
              <a:rPr lang="en-US" sz="1700" b="1">
                <a:solidFill>
                  <a:schemeClr val="tx1"/>
                </a:solidFill>
                <a:latin typeface="Quire Sans" panose="020B0502040400020003" pitchFamily="34" charset="0"/>
                <a:cs typeface="Quire Sans" panose="020B0502040400020003" pitchFamily="34" charset="0"/>
              </a:rPr>
              <a:t>	-Cases</a:t>
            </a:r>
          </a:p>
          <a:p>
            <a:pPr>
              <a:lnSpc>
                <a:spcPct val="90000"/>
              </a:lnSpc>
            </a:pPr>
            <a:endParaRPr lang="en-US" sz="1700">
              <a:solidFill>
                <a:schemeClr val="tx1"/>
              </a:solidFill>
            </a:endParaRPr>
          </a:p>
        </p:txBody>
      </p:sp>
    </p:spTree>
    <p:extLst>
      <p:ext uri="{BB962C8B-B14F-4D97-AF65-F5344CB8AC3E}">
        <p14:creationId xmlns:p14="http://schemas.microsoft.com/office/powerpoint/2010/main" val="24572485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useBgFill="1">
        <p:nvSpPr>
          <p:cNvPr id="5" name="Rectangle 7">
            <a:extLst>
              <a:ext uri="{FF2B5EF4-FFF2-40B4-BE49-F238E27FC236}">
                <a16:creationId xmlns:a16="http://schemas.microsoft.com/office/drawing/2014/main" id="{69652D62-ECFB-408E-ABE6-155A644F43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9">
            <a:extLst>
              <a:ext uri="{FF2B5EF4-FFF2-40B4-BE49-F238E27FC236}">
                <a16:creationId xmlns:a16="http://schemas.microsoft.com/office/drawing/2014/main" id="{C1FEA985-924B-4044-8778-32D1E7164C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bg1">
              <a:lumMod val="75000"/>
              <a:lumOff val="25000"/>
            </a:schemeClr>
          </a:solidFill>
          <a:ln>
            <a:noFill/>
          </a:ln>
          <a:effectLst>
            <a:innerShdw blurRad="63500" dist="508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DC2FFB3-DB81-40D1-B950-3B1780C79B4A}"/>
              </a:ext>
            </a:extLst>
          </p:cNvPr>
          <p:cNvSpPr>
            <a:spLocks noGrp="1"/>
          </p:cNvSpPr>
          <p:nvPr>
            <p:ph type="title"/>
          </p:nvPr>
        </p:nvSpPr>
        <p:spPr>
          <a:xfrm>
            <a:off x="913795" y="963506"/>
            <a:ext cx="3740815" cy="4827693"/>
          </a:xfrm>
        </p:spPr>
        <p:txBody>
          <a:bodyPr>
            <a:normAutofit/>
          </a:bodyPr>
          <a:lstStyle/>
          <a:p>
            <a:pPr algn="r"/>
            <a:r>
              <a:rPr lang="en-US" b="1" dirty="0">
                <a:latin typeface="Quire Sans" panose="020B0502040400020003" pitchFamily="34" charset="0"/>
                <a:cs typeface="Quire Sans" panose="020B0502040400020003" pitchFamily="34" charset="0"/>
              </a:rPr>
              <a:t>COVID-19 COMMUNITY MOBILITY REPORT</a:t>
            </a:r>
            <a:endParaRPr lang="en-US" dirty="0"/>
          </a:p>
        </p:txBody>
      </p:sp>
      <p:cxnSp>
        <p:nvCxnSpPr>
          <p:cNvPr id="12" name="Straight Connector 11">
            <a:extLst>
              <a:ext uri="{FF2B5EF4-FFF2-40B4-BE49-F238E27FC236}">
                <a16:creationId xmlns:a16="http://schemas.microsoft.com/office/drawing/2014/main" id="{96C7F9CB-BCC3-4648-8DEF-07B0887D87D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81187" y="2057399"/>
            <a:ext cx="0" cy="27432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4AB758BD-EFD4-4F4F-9A66-F99EEF7D39B8}"/>
              </a:ext>
            </a:extLst>
          </p:cNvPr>
          <p:cNvSpPr>
            <a:spLocks noGrp="1"/>
          </p:cNvSpPr>
          <p:nvPr>
            <p:ph idx="1"/>
          </p:nvPr>
        </p:nvSpPr>
        <p:spPr>
          <a:xfrm>
            <a:off x="5302752" y="1458807"/>
            <a:ext cx="6406860" cy="4827694"/>
          </a:xfrm>
          <a:effectLst/>
        </p:spPr>
        <p:txBody>
          <a:bodyPr anchor="ctr">
            <a:normAutofit/>
          </a:bodyPr>
          <a:lstStyle/>
          <a:p>
            <a:r>
              <a:rPr lang="en-US" sz="1800" b="1" dirty="0">
                <a:solidFill>
                  <a:schemeClr val="tx1"/>
                </a:solidFill>
                <a:latin typeface="Quire Sans" panose="020B0502040400020003" pitchFamily="34" charset="0"/>
                <a:cs typeface="Quire Sans" panose="020B0502040400020003" pitchFamily="34" charset="0"/>
                <a:hlinkClick r:id="rId3">
                  <a:extLst>
                    <a:ext uri="{A12FA001-AC4F-418D-AE19-62706E023703}">
                      <ahyp:hlinkClr xmlns:ahyp="http://schemas.microsoft.com/office/drawing/2018/hyperlinkcolor" val="tx"/>
                    </a:ext>
                  </a:extLst>
                </a:hlinkClick>
              </a:rPr>
              <a:t>https://www.google.com/covid19/mobility/</a:t>
            </a:r>
            <a:endParaRPr lang="en-US" sz="1800" b="1" dirty="0">
              <a:solidFill>
                <a:schemeClr val="tx1"/>
              </a:solidFill>
              <a:latin typeface="Quire Sans" panose="020B0502040400020003" pitchFamily="34" charset="0"/>
              <a:cs typeface="Quire Sans" panose="020B0502040400020003" pitchFamily="34" charset="0"/>
            </a:endParaRPr>
          </a:p>
          <a:p>
            <a:pPr marL="0" indent="0">
              <a:buNone/>
            </a:pPr>
            <a:endParaRPr lang="en-US" sz="1800" b="1" dirty="0">
              <a:solidFill>
                <a:schemeClr val="tx1"/>
              </a:solidFill>
              <a:latin typeface="Quire Sans" panose="020B0502040400020003" pitchFamily="34" charset="0"/>
              <a:cs typeface="Quire Sans" panose="020B0502040400020003" pitchFamily="34" charset="0"/>
            </a:endParaRPr>
          </a:p>
          <a:p>
            <a:r>
              <a:rPr lang="en-US" sz="1800" b="1" dirty="0">
                <a:solidFill>
                  <a:schemeClr val="tx1"/>
                </a:solidFill>
                <a:latin typeface="Quire Sans" panose="020B0502040400020003" pitchFamily="34" charset="0"/>
                <a:cs typeface="Quire Sans" panose="020B0502040400020003" pitchFamily="34" charset="0"/>
              </a:rPr>
              <a:t>Data frame was built by Google utilizing maps technology to gather mobility interaction across communities within the following categories: Retail and recreation, Groceries and pharmacies, Parks, Transit stations, Workplaces and Residential</a:t>
            </a:r>
          </a:p>
          <a:p>
            <a:pPr marL="0" indent="0">
              <a:buNone/>
            </a:pPr>
            <a:endParaRPr lang="en-US" sz="1800" b="1" dirty="0">
              <a:solidFill>
                <a:schemeClr val="tx1"/>
              </a:solidFill>
              <a:latin typeface="Quire Sans" panose="020B0502040400020003" pitchFamily="34" charset="0"/>
              <a:cs typeface="Quire Sans" panose="020B0502040400020003" pitchFamily="34" charset="0"/>
            </a:endParaRPr>
          </a:p>
          <a:p>
            <a:pPr lvl="0"/>
            <a:r>
              <a:rPr lang="en-US" sz="1800" b="1" dirty="0">
                <a:solidFill>
                  <a:schemeClr val="tx1"/>
                </a:solidFill>
                <a:latin typeface="Quire Sans" panose="020B0502040400020003" pitchFamily="34" charset="0"/>
                <a:cs typeface="Quire Sans" panose="020B0502040400020003" pitchFamily="34" charset="0"/>
              </a:rPr>
              <a:t>CSV was organized by:</a:t>
            </a:r>
          </a:p>
          <a:p>
            <a:pPr marL="0" lvl="0" indent="0">
              <a:buNone/>
            </a:pPr>
            <a:r>
              <a:rPr lang="en-US" sz="1800" b="1" dirty="0">
                <a:solidFill>
                  <a:schemeClr val="tx1"/>
                </a:solidFill>
                <a:latin typeface="Quire Sans" panose="020B0502040400020003" pitchFamily="34" charset="0"/>
                <a:cs typeface="Quire Sans" panose="020B0502040400020003" pitchFamily="34" charset="0"/>
              </a:rPr>
              <a:t>   	Country, State, County, </a:t>
            </a:r>
            <a:r>
              <a:rPr lang="en-US" sz="1800" b="1" dirty="0" err="1">
                <a:solidFill>
                  <a:schemeClr val="tx1"/>
                </a:solidFill>
                <a:latin typeface="Quire Sans" panose="020B0502040400020003" pitchFamily="34" charset="0"/>
                <a:cs typeface="Quire Sans" panose="020B0502040400020003" pitchFamily="34" charset="0"/>
              </a:rPr>
              <a:t>Fips</a:t>
            </a:r>
            <a:r>
              <a:rPr lang="en-US" sz="1800" b="1" dirty="0">
                <a:solidFill>
                  <a:schemeClr val="tx1"/>
                </a:solidFill>
                <a:latin typeface="Quire Sans" panose="020B0502040400020003" pitchFamily="34" charset="0"/>
                <a:cs typeface="Quire Sans" panose="020B0502040400020003" pitchFamily="34" charset="0"/>
              </a:rPr>
              <a:t>, Date, Mobility,     </a:t>
            </a:r>
          </a:p>
          <a:p>
            <a:pPr marL="0" lvl="0" indent="0">
              <a:buNone/>
            </a:pPr>
            <a:r>
              <a:rPr lang="en-US" sz="1800" b="1" dirty="0">
                <a:solidFill>
                  <a:schemeClr val="tx1"/>
                </a:solidFill>
                <a:latin typeface="Quire Sans" panose="020B0502040400020003" pitchFamily="34" charset="0"/>
                <a:cs typeface="Quire Sans" panose="020B0502040400020003" pitchFamily="34" charset="0"/>
              </a:rPr>
              <a:t>   	Variables</a:t>
            </a:r>
          </a:p>
          <a:p>
            <a:endParaRPr lang="en-US" dirty="0">
              <a:solidFill>
                <a:schemeClr val="tx1"/>
              </a:solidFill>
            </a:endParaRPr>
          </a:p>
          <a:p>
            <a:endParaRPr lang="en-US" dirty="0">
              <a:solidFill>
                <a:schemeClr val="tx1"/>
              </a:solidFill>
            </a:endParaRPr>
          </a:p>
          <a:p>
            <a:endParaRPr lang="en-US" dirty="0">
              <a:solidFill>
                <a:schemeClr val="tx1"/>
              </a:solidFill>
            </a:endParaRPr>
          </a:p>
        </p:txBody>
      </p:sp>
    </p:spTree>
    <p:extLst>
      <p:ext uri="{BB962C8B-B14F-4D97-AF65-F5344CB8AC3E}">
        <p14:creationId xmlns:p14="http://schemas.microsoft.com/office/powerpoint/2010/main" val="7120567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9652D62-ECFB-408E-ABE6-155A644F43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1FEA985-924B-4044-8778-32D1E7164C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bg1">
              <a:lumMod val="75000"/>
              <a:lumOff val="25000"/>
            </a:schemeClr>
          </a:solidFill>
          <a:ln>
            <a:noFill/>
          </a:ln>
          <a:effectLst>
            <a:innerShdw blurRad="63500" dist="508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78AFD74-317C-4705-88DE-F4C360C855F3}"/>
              </a:ext>
            </a:extLst>
          </p:cNvPr>
          <p:cNvSpPr>
            <a:spLocks noGrp="1"/>
          </p:cNvSpPr>
          <p:nvPr>
            <p:ph type="title"/>
          </p:nvPr>
        </p:nvSpPr>
        <p:spPr>
          <a:xfrm>
            <a:off x="913795" y="963506"/>
            <a:ext cx="3740815" cy="4827693"/>
          </a:xfrm>
        </p:spPr>
        <p:txBody>
          <a:bodyPr>
            <a:normAutofit/>
          </a:bodyPr>
          <a:lstStyle/>
          <a:p>
            <a:pPr algn="r"/>
            <a:r>
              <a:rPr lang="en-US" b="1" dirty="0">
                <a:latin typeface="Quire Sans" panose="020B0502040400020003" pitchFamily="34" charset="0"/>
                <a:cs typeface="Quire Sans" panose="020B0502040400020003" pitchFamily="34" charset="0"/>
              </a:rPr>
              <a:t>COVID-19 COMMUNITY MOBILITY REPORT</a:t>
            </a:r>
          </a:p>
        </p:txBody>
      </p:sp>
      <p:cxnSp>
        <p:nvCxnSpPr>
          <p:cNvPr id="12" name="Straight Connector 11">
            <a:extLst>
              <a:ext uri="{FF2B5EF4-FFF2-40B4-BE49-F238E27FC236}">
                <a16:creationId xmlns:a16="http://schemas.microsoft.com/office/drawing/2014/main" id="{96C7F9CB-BCC3-4648-8DEF-07B0887D87D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81187" y="2057399"/>
            <a:ext cx="0" cy="27432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26D164D4-796D-486C-9F6A-843FDCF37303}"/>
              </a:ext>
            </a:extLst>
          </p:cNvPr>
          <p:cNvSpPr>
            <a:spLocks noGrp="1"/>
          </p:cNvSpPr>
          <p:nvPr>
            <p:ph idx="1"/>
          </p:nvPr>
        </p:nvSpPr>
        <p:spPr>
          <a:xfrm>
            <a:off x="5307765" y="963507"/>
            <a:ext cx="5959791" cy="4827694"/>
          </a:xfrm>
          <a:effectLst/>
        </p:spPr>
        <p:txBody>
          <a:bodyPr anchor="ctr">
            <a:normAutofit/>
          </a:bodyPr>
          <a:lstStyle/>
          <a:p>
            <a:r>
              <a:rPr lang="en-US" b="1" dirty="0">
                <a:solidFill>
                  <a:schemeClr val="tx1"/>
                </a:solidFill>
                <a:latin typeface="Quire Sans" panose="020B0502040400020003" pitchFamily="34" charset="0"/>
                <a:cs typeface="Quire Sans" panose="020B0502040400020003" pitchFamily="34" charset="0"/>
              </a:rPr>
              <a:t>Baseline for mobility: 5 Week period from Jan 3-Feb 6, 2020</a:t>
            </a:r>
          </a:p>
          <a:p>
            <a:pPr marL="0" indent="0">
              <a:buNone/>
            </a:pPr>
            <a:endParaRPr lang="en-US" b="1" dirty="0">
              <a:solidFill>
                <a:schemeClr val="tx1"/>
              </a:solidFill>
              <a:latin typeface="Quire Sans" panose="020B0502040400020003" pitchFamily="34" charset="0"/>
              <a:cs typeface="Quire Sans" panose="020B0502040400020003" pitchFamily="34" charset="0"/>
            </a:endParaRPr>
          </a:p>
          <a:p>
            <a:r>
              <a:rPr lang="en-US" b="1" dirty="0">
                <a:solidFill>
                  <a:schemeClr val="tx1"/>
                </a:solidFill>
                <a:latin typeface="Quire Sans" panose="020B0502040400020003" pitchFamily="34" charset="0"/>
                <a:cs typeface="Quire Sans" panose="020B0502040400020003" pitchFamily="34" charset="0"/>
              </a:rPr>
              <a:t>Notes pertaining the data:</a:t>
            </a:r>
          </a:p>
          <a:p>
            <a:pPr lvl="1"/>
            <a:r>
              <a:rPr lang="en-US" b="1" dirty="0">
                <a:solidFill>
                  <a:schemeClr val="tx1"/>
                </a:solidFill>
                <a:latin typeface="Quire Sans" panose="020B0502040400020003" pitchFamily="34" charset="0"/>
                <a:cs typeface="Quire Sans" panose="020B0502040400020003" pitchFamily="34" charset="0"/>
              </a:rPr>
              <a:t>Collection of data depends on setting from phone users for Google account holders. </a:t>
            </a:r>
          </a:p>
          <a:p>
            <a:pPr lvl="1"/>
            <a:r>
              <a:rPr lang="en-US" b="1" dirty="0">
                <a:solidFill>
                  <a:schemeClr val="tx1"/>
                </a:solidFill>
                <a:latin typeface="Quire Sans" panose="020B0502040400020003" pitchFamily="34" charset="0"/>
                <a:cs typeface="Quire Sans" panose="020B0502040400020003" pitchFamily="34" charset="0"/>
              </a:rPr>
              <a:t>As an example Workplaces and Residential might show a decrease in mobility during the weekend.</a:t>
            </a:r>
          </a:p>
          <a:p>
            <a:pPr lvl="1"/>
            <a:endParaRPr lang="en-US" b="1" dirty="0">
              <a:solidFill>
                <a:schemeClr val="tx1"/>
              </a:solidFill>
            </a:endParaRPr>
          </a:p>
          <a:p>
            <a:pPr lvl="1"/>
            <a:endParaRPr lang="en-US" b="1" dirty="0">
              <a:solidFill>
                <a:schemeClr val="tx1"/>
              </a:solidFill>
            </a:endParaRPr>
          </a:p>
        </p:txBody>
      </p:sp>
    </p:spTree>
    <p:extLst>
      <p:ext uri="{BB962C8B-B14F-4D97-AF65-F5344CB8AC3E}">
        <p14:creationId xmlns:p14="http://schemas.microsoft.com/office/powerpoint/2010/main" val="32388090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AAC8B4-BD23-4AB1-93C7-5D25081C6669}"/>
              </a:ext>
            </a:extLst>
          </p:cNvPr>
          <p:cNvSpPr>
            <a:spLocks noGrp="1"/>
          </p:cNvSpPr>
          <p:nvPr>
            <p:ph type="title"/>
          </p:nvPr>
        </p:nvSpPr>
        <p:spPr>
          <a:xfrm>
            <a:off x="913795" y="609600"/>
            <a:ext cx="10353762" cy="970450"/>
          </a:xfrm>
        </p:spPr>
        <p:txBody>
          <a:bodyPr>
            <a:normAutofit/>
          </a:bodyPr>
          <a:lstStyle/>
          <a:p>
            <a:r>
              <a:rPr lang="en-US" b="1">
                <a:ln>
                  <a:solidFill>
                    <a:srgbClr val="404040">
                      <a:alpha val="10000"/>
                    </a:srgbClr>
                  </a:solidFill>
                </a:ln>
                <a:latin typeface="Quire Sans" panose="020B0502040400020003" pitchFamily="34" charset="0"/>
                <a:cs typeface="Quire Sans" panose="020B0502040400020003" pitchFamily="34" charset="0"/>
              </a:rPr>
              <a:t>DATA INTEGRATION</a:t>
            </a:r>
          </a:p>
        </p:txBody>
      </p:sp>
      <p:sp>
        <p:nvSpPr>
          <p:cNvPr id="3" name="Content Placeholder 2">
            <a:extLst>
              <a:ext uri="{FF2B5EF4-FFF2-40B4-BE49-F238E27FC236}">
                <a16:creationId xmlns:a16="http://schemas.microsoft.com/office/drawing/2014/main" id="{8E3FE7C9-5F5F-44F4-A870-42EE2389D770}"/>
              </a:ext>
            </a:extLst>
          </p:cNvPr>
          <p:cNvSpPr>
            <a:spLocks noGrp="1"/>
          </p:cNvSpPr>
          <p:nvPr>
            <p:ph idx="1"/>
          </p:nvPr>
        </p:nvSpPr>
        <p:spPr>
          <a:xfrm>
            <a:off x="913794" y="1732450"/>
            <a:ext cx="10230455" cy="2376088"/>
          </a:xfrm>
        </p:spPr>
        <p:txBody>
          <a:bodyPr anchor="ctr">
            <a:normAutofit/>
          </a:bodyPr>
          <a:lstStyle/>
          <a:p>
            <a:pPr>
              <a:buClr>
                <a:srgbClr val="42E1BB"/>
              </a:buClr>
            </a:pPr>
            <a:r>
              <a:rPr lang="en-US" b="1" dirty="0" err="1">
                <a:ln>
                  <a:solidFill>
                    <a:srgbClr val="404040">
                      <a:alpha val="10000"/>
                    </a:srgbClr>
                  </a:solidFill>
                </a:ln>
                <a:latin typeface="Quire Sans" panose="020B0502040400020003" pitchFamily="34" charset="0"/>
                <a:cs typeface="Quire Sans" panose="020B0502040400020003" pitchFamily="34" charset="0"/>
              </a:rPr>
              <a:t>Fips</a:t>
            </a:r>
            <a:r>
              <a:rPr lang="en-US" b="1" dirty="0">
                <a:ln>
                  <a:solidFill>
                    <a:srgbClr val="404040">
                      <a:alpha val="10000"/>
                    </a:srgbClr>
                  </a:solidFill>
                </a:ln>
                <a:latin typeface="Quire Sans" panose="020B0502040400020003" pitchFamily="34" charset="0"/>
                <a:cs typeface="Quire Sans" panose="020B0502040400020003" pitchFamily="34" charset="0"/>
              </a:rPr>
              <a:t> header was named differently on both CSV files </a:t>
            </a:r>
          </a:p>
          <a:p>
            <a:pPr marL="457200" lvl="1" indent="0">
              <a:buClr>
                <a:srgbClr val="42E1BB"/>
              </a:buClr>
              <a:buNone/>
            </a:pPr>
            <a:r>
              <a:rPr lang="en-US" b="1" dirty="0">
                <a:ln>
                  <a:solidFill>
                    <a:srgbClr val="404040">
                      <a:alpha val="10000"/>
                    </a:srgbClr>
                  </a:solidFill>
                </a:ln>
                <a:latin typeface="Quire Sans" panose="020B0502040400020003" pitchFamily="34" charset="0"/>
                <a:cs typeface="Quire Sans" panose="020B0502040400020003" pitchFamily="34" charset="0"/>
              </a:rPr>
              <a:t>- On the mobility report column was named “</a:t>
            </a:r>
            <a:r>
              <a:rPr lang="en-US" b="1" dirty="0" err="1">
                <a:ln>
                  <a:solidFill>
                    <a:srgbClr val="404040">
                      <a:alpha val="10000"/>
                    </a:srgbClr>
                  </a:solidFill>
                </a:ln>
                <a:latin typeface="Quire Sans" panose="020B0502040400020003" pitchFamily="34" charset="0"/>
                <a:cs typeface="Quire Sans" panose="020B0502040400020003" pitchFamily="34" charset="0"/>
              </a:rPr>
              <a:t>Census_fips_code</a:t>
            </a:r>
            <a:r>
              <a:rPr lang="en-US" b="1" dirty="0">
                <a:ln>
                  <a:solidFill>
                    <a:srgbClr val="404040">
                      <a:alpha val="10000"/>
                    </a:srgbClr>
                  </a:solidFill>
                </a:ln>
                <a:latin typeface="Quire Sans" panose="020B0502040400020003" pitchFamily="34" charset="0"/>
                <a:cs typeface="Quire Sans" panose="020B0502040400020003" pitchFamily="34" charset="0"/>
              </a:rPr>
              <a:t>”</a:t>
            </a:r>
          </a:p>
          <a:p>
            <a:pPr marL="457200" lvl="1" indent="0">
              <a:buClr>
                <a:srgbClr val="42E1BB"/>
              </a:buClr>
              <a:buNone/>
            </a:pPr>
            <a:r>
              <a:rPr lang="en-US" b="1" dirty="0">
                <a:ln>
                  <a:solidFill>
                    <a:srgbClr val="404040">
                      <a:alpha val="10000"/>
                    </a:srgbClr>
                  </a:solidFill>
                </a:ln>
                <a:latin typeface="Quire Sans" panose="020B0502040400020003" pitchFamily="34" charset="0"/>
                <a:cs typeface="Quire Sans" panose="020B0502040400020003" pitchFamily="34" charset="0"/>
              </a:rPr>
              <a:t>- On the COVID-19 Cases from NY Times column was named “Flips”</a:t>
            </a:r>
          </a:p>
          <a:p>
            <a:pPr lvl="1">
              <a:buClr>
                <a:srgbClr val="42E1BB"/>
              </a:buClr>
            </a:pPr>
            <a:endParaRPr lang="en-US" dirty="0">
              <a:ln>
                <a:solidFill>
                  <a:srgbClr val="404040">
                    <a:alpha val="10000"/>
                  </a:srgbClr>
                </a:solidFill>
              </a:ln>
            </a:endParaRPr>
          </a:p>
          <a:p>
            <a:pPr lvl="1">
              <a:buClr>
                <a:srgbClr val="42E1BB"/>
              </a:buClr>
            </a:pPr>
            <a:endParaRPr lang="en-US" dirty="0">
              <a:ln>
                <a:solidFill>
                  <a:srgbClr val="404040">
                    <a:alpha val="10000"/>
                  </a:srgbClr>
                </a:solidFill>
              </a:ln>
            </a:endParaRPr>
          </a:p>
        </p:txBody>
      </p:sp>
      <p:pic>
        <p:nvPicPr>
          <p:cNvPr id="5" name="Picture 4">
            <a:extLst>
              <a:ext uri="{FF2B5EF4-FFF2-40B4-BE49-F238E27FC236}">
                <a16:creationId xmlns:a16="http://schemas.microsoft.com/office/drawing/2014/main" id="{C2EB3573-DDC0-4F36-80EB-5541DF6AF80A}"/>
              </a:ext>
            </a:extLst>
          </p:cNvPr>
          <p:cNvPicPr>
            <a:picLocks noChangeAspect="1"/>
          </p:cNvPicPr>
          <p:nvPr/>
        </p:nvPicPr>
        <p:blipFill>
          <a:blip r:embed="rId3"/>
          <a:stretch>
            <a:fillRect/>
          </a:stretch>
        </p:blipFill>
        <p:spPr>
          <a:xfrm>
            <a:off x="1047751" y="3429000"/>
            <a:ext cx="10096498" cy="2800350"/>
          </a:xfrm>
          <a:prstGeom prst="rect">
            <a:avLst/>
          </a:prstGeom>
        </p:spPr>
      </p:pic>
    </p:spTree>
    <p:extLst>
      <p:ext uri="{BB962C8B-B14F-4D97-AF65-F5344CB8AC3E}">
        <p14:creationId xmlns:p14="http://schemas.microsoft.com/office/powerpoint/2010/main" val="33488705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F105AF-A14F-4940-9F9A-8D8062BEE1A8}"/>
              </a:ext>
            </a:extLst>
          </p:cNvPr>
          <p:cNvSpPr>
            <a:spLocks noGrp="1"/>
          </p:cNvSpPr>
          <p:nvPr>
            <p:ph type="title"/>
          </p:nvPr>
        </p:nvSpPr>
        <p:spPr>
          <a:xfrm>
            <a:off x="913795" y="609600"/>
            <a:ext cx="10353762" cy="970450"/>
          </a:xfrm>
        </p:spPr>
        <p:txBody>
          <a:bodyPr>
            <a:normAutofit/>
          </a:bodyPr>
          <a:lstStyle/>
          <a:p>
            <a:r>
              <a:rPr lang="en-US" b="1">
                <a:latin typeface="Quire Sans" panose="020B0502040400020003" pitchFamily="34" charset="0"/>
                <a:cs typeface="Quire Sans" panose="020B0502040400020003" pitchFamily="34" charset="0"/>
              </a:rPr>
              <a:t>MERGING DATA FRAMES</a:t>
            </a:r>
          </a:p>
        </p:txBody>
      </p:sp>
      <p:sp>
        <p:nvSpPr>
          <p:cNvPr id="3" name="Content Placeholder 2">
            <a:extLst>
              <a:ext uri="{FF2B5EF4-FFF2-40B4-BE49-F238E27FC236}">
                <a16:creationId xmlns:a16="http://schemas.microsoft.com/office/drawing/2014/main" id="{A5C8A01D-D281-4B98-B7F8-C7198A897762}"/>
              </a:ext>
            </a:extLst>
          </p:cNvPr>
          <p:cNvSpPr>
            <a:spLocks noGrp="1"/>
          </p:cNvSpPr>
          <p:nvPr>
            <p:ph idx="1"/>
          </p:nvPr>
        </p:nvSpPr>
        <p:spPr>
          <a:xfrm>
            <a:off x="751870" y="722799"/>
            <a:ext cx="10972492" cy="4058751"/>
          </a:xfrm>
        </p:spPr>
        <p:txBody>
          <a:bodyPr anchor="ctr">
            <a:normAutofit/>
          </a:bodyPr>
          <a:lstStyle/>
          <a:p>
            <a:pPr>
              <a:buClr>
                <a:srgbClr val="D8942C"/>
              </a:buClr>
            </a:pPr>
            <a:r>
              <a:rPr lang="en-US" b="1" dirty="0">
                <a:latin typeface="Quire Sans" panose="020B0502040400020003" pitchFamily="34" charset="0"/>
                <a:cs typeface="Quire Sans" panose="020B0502040400020003" pitchFamily="34" charset="0"/>
              </a:rPr>
              <a:t>In order to merge the data on both data frames we used columns for “date” &amp; “ </a:t>
            </a:r>
            <a:r>
              <a:rPr lang="en-US" b="1" dirty="0" err="1">
                <a:latin typeface="Quire Sans" panose="020B0502040400020003" pitchFamily="34" charset="0"/>
                <a:cs typeface="Quire Sans" panose="020B0502040400020003" pitchFamily="34" charset="0"/>
              </a:rPr>
              <a:t>fips</a:t>
            </a:r>
            <a:r>
              <a:rPr lang="en-US" b="1" dirty="0">
                <a:latin typeface="Quire Sans" panose="020B0502040400020003" pitchFamily="34" charset="0"/>
                <a:cs typeface="Quire Sans" panose="020B0502040400020003" pitchFamily="34" charset="0"/>
              </a:rPr>
              <a:t>”</a:t>
            </a:r>
          </a:p>
          <a:p>
            <a:pPr>
              <a:buClr>
                <a:srgbClr val="D8942C"/>
              </a:buClr>
            </a:pPr>
            <a:endParaRPr lang="en-US" dirty="0"/>
          </a:p>
          <a:p>
            <a:pPr>
              <a:buClr>
                <a:srgbClr val="D8942C"/>
              </a:buClr>
            </a:pPr>
            <a:endParaRPr lang="en-US" dirty="0"/>
          </a:p>
        </p:txBody>
      </p:sp>
      <p:pic>
        <p:nvPicPr>
          <p:cNvPr id="5" name="Picture 4">
            <a:extLst>
              <a:ext uri="{FF2B5EF4-FFF2-40B4-BE49-F238E27FC236}">
                <a16:creationId xmlns:a16="http://schemas.microsoft.com/office/drawing/2014/main" id="{D84FDADD-8EDA-4660-9B81-080B45F6B7A1}"/>
              </a:ext>
            </a:extLst>
          </p:cNvPr>
          <p:cNvPicPr>
            <a:picLocks noChangeAspect="1"/>
          </p:cNvPicPr>
          <p:nvPr/>
        </p:nvPicPr>
        <p:blipFill>
          <a:blip r:embed="rId3"/>
          <a:stretch>
            <a:fillRect/>
          </a:stretch>
        </p:blipFill>
        <p:spPr>
          <a:xfrm>
            <a:off x="1271026" y="2944326"/>
            <a:ext cx="9639300" cy="3190875"/>
          </a:xfrm>
          <a:prstGeom prst="rect">
            <a:avLst/>
          </a:prstGeom>
        </p:spPr>
      </p:pic>
    </p:spTree>
    <p:extLst>
      <p:ext uri="{BB962C8B-B14F-4D97-AF65-F5344CB8AC3E}">
        <p14:creationId xmlns:p14="http://schemas.microsoft.com/office/powerpoint/2010/main" val="29380562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8E482A67-6CD8-49D7-9F85-52ECF9915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5ADC2122-E23A-4F65-BF6C-00846977404A}"/>
              </a:ext>
            </a:extLst>
          </p:cNvPr>
          <p:cNvSpPr txBox="1"/>
          <p:nvPr/>
        </p:nvSpPr>
        <p:spPr>
          <a:xfrm>
            <a:off x="7963389" y="1766862"/>
            <a:ext cx="3692375" cy="2633146"/>
          </a:xfrm>
          <a:prstGeom prst="rect">
            <a:avLst/>
          </a:prstGeom>
        </p:spPr>
        <p:txBody>
          <a:bodyPr vert="horz" lIns="91440" tIns="45720" rIns="91440" bIns="45720" rtlCol="0" anchor="b">
            <a:normAutofit/>
          </a:bodyPr>
          <a:lstStyle/>
          <a:p>
            <a:pPr algn="ctr" defTabSz="457200">
              <a:lnSpc>
                <a:spcPct val="90000"/>
              </a:lnSpc>
              <a:spcBef>
                <a:spcPct val="0"/>
              </a:spcBef>
              <a:spcAft>
                <a:spcPts val="600"/>
              </a:spcAft>
            </a:pPr>
            <a:r>
              <a:rPr lang="en-US" sz="3100" b="1" dirty="0">
                <a:ln>
                  <a:solidFill>
                    <a:schemeClr val="bg1">
                      <a:lumMod val="75000"/>
                      <a:lumOff val="25000"/>
                      <a:alpha val="10000"/>
                    </a:schemeClr>
                  </a:solidFill>
                </a:ln>
                <a:solidFill>
                  <a:srgbClr val="DADADA"/>
                </a:solidFill>
                <a:effectLst>
                  <a:outerShdw blurRad="9525" dist="25400" dir="14640000" algn="tl" rotWithShape="0">
                    <a:schemeClr val="bg1">
                      <a:alpha val="30000"/>
                    </a:schemeClr>
                  </a:outerShdw>
                </a:effectLst>
                <a:latin typeface="Quire Sans" panose="020B0502040400020003" pitchFamily="34" charset="0"/>
                <a:ea typeface="+mj-ea"/>
                <a:cs typeface="Quire Sans" panose="020B0502040400020003" pitchFamily="34" charset="0"/>
              </a:rPr>
              <a:t>TOTAL AMOUNT OF CASES IN PENNYSLVANIA BY COUNTIES</a:t>
            </a:r>
          </a:p>
        </p:txBody>
      </p:sp>
      <p:sp>
        <p:nvSpPr>
          <p:cNvPr id="16" name="Rectangle 15">
            <a:extLst>
              <a:ext uri="{FF2B5EF4-FFF2-40B4-BE49-F238E27FC236}">
                <a16:creationId xmlns:a16="http://schemas.microsoft.com/office/drawing/2014/main" id="{418F941B-B7E9-44F2-9A2C-5D35ACF9A6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0614" y="965196"/>
            <a:ext cx="6476539" cy="4781641"/>
          </a:xfrm>
          <a:prstGeom prst="rect">
            <a:avLst/>
          </a:prstGeom>
          <a:solidFill>
            <a:schemeClr val="bg1"/>
          </a:solidFill>
          <a:ln w="190500">
            <a:solidFill>
              <a:srgbClr val="FFFFFF">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ABBC0038-A026-4A62-826E-E3287F2AD930}"/>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380489" y="1979414"/>
            <a:ext cx="5562032" cy="275320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a:extLst>
              <a:ext uri="{FF2B5EF4-FFF2-40B4-BE49-F238E27FC236}">
                <a16:creationId xmlns:a16="http://schemas.microsoft.com/office/drawing/2014/main" id="{D49366CD-D14B-48A5-96B5-E56A19C173AE}"/>
              </a:ext>
            </a:extLst>
          </p:cNvPr>
          <p:cNvSpPr txBox="1"/>
          <p:nvPr/>
        </p:nvSpPr>
        <p:spPr>
          <a:xfrm>
            <a:off x="821703" y="6080883"/>
            <a:ext cx="10548594" cy="646331"/>
          </a:xfrm>
          <a:prstGeom prst="rect">
            <a:avLst/>
          </a:prstGeom>
          <a:noFill/>
        </p:spPr>
        <p:txBody>
          <a:bodyPr wrap="square" rtlCol="0">
            <a:spAutoFit/>
          </a:bodyPr>
          <a:lstStyle/>
          <a:p>
            <a:r>
              <a:rPr lang="en-US" dirty="0">
                <a:ln>
                  <a:solidFill>
                    <a:schemeClr val="bg1">
                      <a:lumMod val="75000"/>
                      <a:lumOff val="25000"/>
                      <a:alpha val="10000"/>
                    </a:schemeClr>
                  </a:solidFill>
                </a:ln>
                <a:solidFill>
                  <a:schemeClr val="bg1"/>
                </a:solidFill>
                <a:effectLst>
                  <a:outerShdw blurRad="9525" dist="25400" dir="14640000" algn="tl" rotWithShape="0">
                    <a:schemeClr val="bg1">
                      <a:alpha val="30000"/>
                    </a:schemeClr>
                  </a:outerShdw>
                </a:effectLst>
              </a:rPr>
              <a:t>Based on the graph, we can see Philadelphia being an outlier</a:t>
            </a:r>
            <a:r>
              <a:rPr lang="en-US" dirty="0">
                <a:ln>
                  <a:solidFill>
                    <a:schemeClr val="bg1">
                      <a:lumMod val="75000"/>
                      <a:lumOff val="25000"/>
                      <a:alpha val="10000"/>
                    </a:schemeClr>
                  </a:solidFill>
                </a:ln>
                <a:effectLst>
                  <a:outerShdw blurRad="9525" dist="25400" dir="14640000" algn="tl" rotWithShape="0">
                    <a:schemeClr val="bg1">
                      <a:alpha val="30000"/>
                    </a:schemeClr>
                  </a:outerShdw>
                </a:effectLst>
              </a:rPr>
              <a:t>.</a:t>
            </a:r>
          </a:p>
          <a:p>
            <a:endParaRPr lang="en-US" dirty="0"/>
          </a:p>
        </p:txBody>
      </p:sp>
    </p:spTree>
    <p:extLst>
      <p:ext uri="{BB962C8B-B14F-4D97-AF65-F5344CB8AC3E}">
        <p14:creationId xmlns:p14="http://schemas.microsoft.com/office/powerpoint/2010/main" val="1779113582"/>
      </p:ext>
    </p:extLst>
  </p:cSld>
  <p:clrMapOvr>
    <a:overrideClrMapping bg1="lt1" tx1="dk1" bg2="lt2" tx2="dk2" accent1="accent1" accent2="accent2" accent3="accent3" accent4="accent4" accent5="accent5" accent6="accent6" hlink="hlink" folHlink="folHlink"/>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
  <a:themeElements>
    <a:clrScheme name="Slate">
      <a:dk1>
        <a:sysClr val="windowText" lastClr="000000"/>
      </a:dk1>
      <a:lt1>
        <a:sysClr val="window" lastClr="FFFFFF"/>
      </a:lt1>
      <a:dk2>
        <a:srgbClr val="212123"/>
      </a:dk2>
      <a:lt2>
        <a:srgbClr val="DADADA"/>
      </a:lt2>
      <a:accent1>
        <a:srgbClr val="BC451B"/>
      </a:accent1>
      <a:accent2>
        <a:srgbClr val="D3BA68"/>
      </a:accent2>
      <a:accent3>
        <a:srgbClr val="BB8640"/>
      </a:accent3>
      <a:accent4>
        <a:srgbClr val="AD9277"/>
      </a:accent4>
      <a:accent5>
        <a:srgbClr val="A55A43"/>
      </a:accent5>
      <a:accent6>
        <a:srgbClr val="AD9D7B"/>
      </a:accent6>
      <a:hlink>
        <a:srgbClr val="E98052"/>
      </a:hlink>
      <a:folHlink>
        <a:srgbClr val="F4B69B"/>
      </a:folHlink>
    </a:clrScheme>
    <a:fontScheme name="Slate">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3F2DE9A5-64E6-437C-A389-CC4477E817E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TotalTime>
  <Words>545</Words>
  <Application>Microsoft Office PowerPoint</Application>
  <PresentationFormat>Widescreen</PresentationFormat>
  <Paragraphs>71</Paragraphs>
  <Slides>23</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23</vt:i4>
      </vt:variant>
    </vt:vector>
  </HeadingPairs>
  <TitlesOfParts>
    <vt:vector size="30" baseType="lpstr">
      <vt:lpstr>Arial</vt:lpstr>
      <vt:lpstr>Arial Black</vt:lpstr>
      <vt:lpstr>Calibri</vt:lpstr>
      <vt:lpstr>Calisto MT</vt:lpstr>
      <vt:lpstr>Quire Sans</vt:lpstr>
      <vt:lpstr>Wingdings 2</vt:lpstr>
      <vt:lpstr>Slate</vt:lpstr>
      <vt:lpstr>PowerPoint Presentation</vt:lpstr>
      <vt:lpstr>AGENDA</vt:lpstr>
      <vt:lpstr>HYPOTHESIS</vt:lpstr>
      <vt:lpstr>COVID-19 DATA</vt:lpstr>
      <vt:lpstr>COVID-19 COMMUNITY MOBILITY REPORT</vt:lpstr>
      <vt:lpstr>COVID-19 COMMUNITY MOBILITY REPORT</vt:lpstr>
      <vt:lpstr>DATA INTEGRATION</vt:lpstr>
      <vt:lpstr>MERGING DATA FRAMES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Regina Amel Christy</dc:creator>
  <cp:lastModifiedBy>Regina Amel Christy</cp:lastModifiedBy>
  <cp:revision>7</cp:revision>
  <dcterms:created xsi:type="dcterms:W3CDTF">2020-11-07T05:14:03Z</dcterms:created>
  <dcterms:modified xsi:type="dcterms:W3CDTF">2020-11-07T14:23:19Z</dcterms:modified>
</cp:coreProperties>
</file>